
<file path=[Content_Types].xml><?xml version="1.0" encoding="utf-8"?>
<Types xmlns="http://schemas.openxmlformats.org/package/2006/content-types">
  <Default Extension="xml" ContentType="application/xml"/>
  <Default Extension="jpg" ContentType="image/jpg"/>
  <Default Extension="rels" ContentType="application/vnd.openxmlformats-package.relationships+xml"/>
  <Default Extension="emf" ContentType="image/x-emf"/>
  <Default Extension="vml" ContentType="application/vnd.openxmlformats-officedocument.vmlDrawing"/>
  <Default Extension="docx" ContentType="application/vnd.openxmlformats-officedocument.wordprocessingml.document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4" Type="http://schemas.openxmlformats.org/officeDocument/2006/relationships/custom-properties" Target="docProps/custom.xml"/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71" r:id="rId4"/>
    <p:sldId id="258" r:id="rId5"/>
    <p:sldId id="272" r:id="rId6"/>
    <p:sldId id="276" r:id="rId7"/>
    <p:sldId id="277" r:id="rId8"/>
    <p:sldId id="273" r:id="rId9"/>
    <p:sldId id="282" r:id="rId10"/>
    <p:sldId id="283" r:id="rId11"/>
    <p:sldId id="287" r:id="rId12"/>
    <p:sldId id="284" r:id="rId13"/>
    <p:sldId id="286" r:id="rId14"/>
    <p:sldId id="288" r:id="rId15"/>
    <p:sldId id="290" r:id="rId16"/>
    <p:sldId id="289" r:id="rId17"/>
    <p:sldId id="291" r:id="rId18"/>
    <p:sldId id="285" r:id="rId19"/>
  </p:sldIdLst>
  <p:sldSz cx="12192000" cy="6858000"/>
  <p:notesSz cx="12192000" cy="6858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7670" autoAdjust="0"/>
  </p:normalViewPr>
  <p:slideViewPr>
    <p:cSldViewPr>
      <p:cViewPr>
        <p:scale>
          <a:sx n="75" d="100"/>
          <a:sy n="75" d="100"/>
        </p:scale>
        <p:origin x="-1112" y="-27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notesMaster" Target="notesMasters/notesMaster1.xml"/><Relationship Id="rId21" Type="http://schemas.openxmlformats.org/officeDocument/2006/relationships/printerSettings" Target="printerSettings/printerSettings1.bin"/><Relationship Id="rId22" Type="http://schemas.openxmlformats.org/officeDocument/2006/relationships/presProps" Target="presProps.xml"/><Relationship Id="rId23" Type="http://schemas.openxmlformats.org/officeDocument/2006/relationships/viewProps" Target="viewProps.xml"/><Relationship Id="rId24" Type="http://schemas.openxmlformats.org/officeDocument/2006/relationships/theme" Target="theme/theme1.xml"/><Relationship Id="rId25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032275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6198328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6294804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61259966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1124126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2670724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Relationship Id="rId3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12190349" cy="685799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11038585" y="288036"/>
            <a:ext cx="863485" cy="86359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7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399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27/11/20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9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25400">
              <a:lnSpc>
                <a:spcPct val="100000"/>
              </a:lnSpc>
            </a:pPr>
            <a:fld id="{81D60167-4931-47E6-BA6A-407CBD079E47}" type="slidenum">
              <a:rPr spc="-15" dirty="0"/>
              <a:t>‹Nr.›</a:t>
            </a:fld>
            <a:endParaRPr spc="-15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11038585" y="288036"/>
            <a:ext cx="863485" cy="8635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1" i="0">
                <a:solidFill>
                  <a:schemeClr val="tx1"/>
                </a:solidFill>
                <a:latin typeface="Georgia"/>
                <a:cs typeface="Georgi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27/11/20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9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25400">
              <a:lnSpc>
                <a:spcPct val="100000"/>
              </a:lnSpc>
            </a:pPr>
            <a:fld id="{81D60167-4931-47E6-BA6A-407CBD079E47}" type="slidenum">
              <a:rPr spc="-15" dirty="0"/>
              <a:t>‹Nr.›</a:t>
            </a:fld>
            <a:endParaRPr spc="-15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1" i="0">
                <a:solidFill>
                  <a:schemeClr val="tx1"/>
                </a:solidFill>
                <a:latin typeface="Georgia"/>
                <a:cs typeface="Georgi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79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27/11/20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9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25400">
              <a:lnSpc>
                <a:spcPct val="100000"/>
              </a:lnSpc>
            </a:pPr>
            <a:fld id="{81D60167-4931-47E6-BA6A-407CBD079E47}" type="slidenum">
              <a:rPr spc="-15" dirty="0"/>
              <a:t>‹Nr.›</a:t>
            </a:fld>
            <a:endParaRPr spc="-15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12190349" cy="685799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11038585" y="288036"/>
            <a:ext cx="863485" cy="86359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1" i="0">
                <a:solidFill>
                  <a:schemeClr val="tx1"/>
                </a:solidFill>
                <a:latin typeface="Georgia"/>
                <a:cs typeface="Georgi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27/11/20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9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25400">
              <a:lnSpc>
                <a:spcPct val="100000"/>
              </a:lnSpc>
            </a:pPr>
            <a:fld id="{81D60167-4931-47E6-BA6A-407CBD079E47}" type="slidenum">
              <a:rPr spc="-15" dirty="0"/>
              <a:t>‹Nr.›</a:t>
            </a:fld>
            <a:endParaRPr spc="-15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10334117" y="0"/>
            <a:ext cx="1856231" cy="7810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11825588" y="1109664"/>
            <a:ext cx="0" cy="915035"/>
          </a:xfrm>
          <a:custGeom>
            <a:avLst/>
            <a:gdLst/>
            <a:ahLst/>
            <a:cxnLst/>
            <a:rect l="l" t="t" r="r" b="b"/>
            <a:pathLst>
              <a:path h="915035">
                <a:moveTo>
                  <a:pt x="0" y="0"/>
                </a:moveTo>
                <a:lnTo>
                  <a:pt x="0" y="914673"/>
                </a:lnTo>
              </a:path>
            </a:pathLst>
          </a:custGeom>
          <a:ln w="10786">
            <a:solidFill>
              <a:srgbClr val="C5D9F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1990684" y="2014893"/>
            <a:ext cx="1238885" cy="1009650"/>
          </a:xfrm>
          <a:custGeom>
            <a:avLst/>
            <a:gdLst/>
            <a:ahLst/>
            <a:cxnLst/>
            <a:rect l="l" t="t" r="r" b="b"/>
            <a:pathLst>
              <a:path w="1238885" h="1009650">
                <a:moveTo>
                  <a:pt x="0" y="1009437"/>
                </a:moveTo>
                <a:lnTo>
                  <a:pt x="1238523" y="1009437"/>
                </a:lnTo>
                <a:lnTo>
                  <a:pt x="1238523" y="0"/>
                </a:lnTo>
                <a:lnTo>
                  <a:pt x="0" y="0"/>
                </a:lnTo>
                <a:lnTo>
                  <a:pt x="0" y="1009437"/>
                </a:lnTo>
                <a:close/>
              </a:path>
            </a:pathLst>
          </a:custGeom>
          <a:solidFill>
            <a:srgbClr val="FBD4B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3219436" y="2014893"/>
            <a:ext cx="2467610" cy="1009650"/>
          </a:xfrm>
          <a:custGeom>
            <a:avLst/>
            <a:gdLst/>
            <a:ahLst/>
            <a:cxnLst/>
            <a:rect l="l" t="t" r="r" b="b"/>
            <a:pathLst>
              <a:path w="2467610" h="1009650">
                <a:moveTo>
                  <a:pt x="0" y="1009437"/>
                </a:moveTo>
                <a:lnTo>
                  <a:pt x="2467275" y="1009437"/>
                </a:lnTo>
                <a:lnTo>
                  <a:pt x="2467275" y="0"/>
                </a:lnTo>
                <a:lnTo>
                  <a:pt x="0" y="0"/>
                </a:lnTo>
                <a:lnTo>
                  <a:pt x="0" y="1009437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k object 20"/>
          <p:cNvSpPr/>
          <p:nvPr/>
        </p:nvSpPr>
        <p:spPr>
          <a:xfrm>
            <a:off x="5677068" y="2014893"/>
            <a:ext cx="1238250" cy="1009650"/>
          </a:xfrm>
          <a:custGeom>
            <a:avLst/>
            <a:gdLst/>
            <a:ahLst/>
            <a:cxnLst/>
            <a:rect l="l" t="t" r="r" b="b"/>
            <a:pathLst>
              <a:path w="1238250" h="1009650">
                <a:moveTo>
                  <a:pt x="0" y="1009437"/>
                </a:moveTo>
                <a:lnTo>
                  <a:pt x="1238206" y="1009437"/>
                </a:lnTo>
                <a:lnTo>
                  <a:pt x="1238206" y="0"/>
                </a:lnTo>
                <a:lnTo>
                  <a:pt x="0" y="0"/>
                </a:lnTo>
                <a:lnTo>
                  <a:pt x="0" y="1009437"/>
                </a:lnTo>
                <a:close/>
              </a:path>
            </a:pathLst>
          </a:custGeom>
          <a:solidFill>
            <a:srgbClr val="C5D9F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k object 21"/>
          <p:cNvSpPr/>
          <p:nvPr/>
        </p:nvSpPr>
        <p:spPr>
          <a:xfrm>
            <a:off x="6905693" y="2014893"/>
            <a:ext cx="1238250" cy="1009650"/>
          </a:xfrm>
          <a:custGeom>
            <a:avLst/>
            <a:gdLst/>
            <a:ahLst/>
            <a:cxnLst/>
            <a:rect l="l" t="t" r="r" b="b"/>
            <a:pathLst>
              <a:path w="1238250" h="1009650">
                <a:moveTo>
                  <a:pt x="0" y="1009437"/>
                </a:moveTo>
                <a:lnTo>
                  <a:pt x="1238206" y="1009437"/>
                </a:lnTo>
                <a:lnTo>
                  <a:pt x="1238206" y="0"/>
                </a:lnTo>
                <a:lnTo>
                  <a:pt x="0" y="0"/>
                </a:lnTo>
                <a:lnTo>
                  <a:pt x="0" y="1009437"/>
                </a:lnTo>
                <a:close/>
              </a:path>
            </a:pathLst>
          </a:custGeom>
          <a:solidFill>
            <a:srgbClr val="EBF6F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k object 22"/>
          <p:cNvSpPr/>
          <p:nvPr/>
        </p:nvSpPr>
        <p:spPr>
          <a:xfrm>
            <a:off x="8134446" y="2014893"/>
            <a:ext cx="1238885" cy="1009650"/>
          </a:xfrm>
          <a:custGeom>
            <a:avLst/>
            <a:gdLst/>
            <a:ahLst/>
            <a:cxnLst/>
            <a:rect l="l" t="t" r="r" b="b"/>
            <a:pathLst>
              <a:path w="1238884" h="1009650">
                <a:moveTo>
                  <a:pt x="0" y="1009437"/>
                </a:moveTo>
                <a:lnTo>
                  <a:pt x="1238523" y="1009437"/>
                </a:lnTo>
                <a:lnTo>
                  <a:pt x="1238523" y="0"/>
                </a:lnTo>
                <a:lnTo>
                  <a:pt x="0" y="0"/>
                </a:lnTo>
                <a:lnTo>
                  <a:pt x="0" y="1009437"/>
                </a:lnTo>
                <a:close/>
              </a:path>
            </a:pathLst>
          </a:custGeom>
          <a:solidFill>
            <a:srgbClr val="C5D9F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k object 23"/>
          <p:cNvSpPr/>
          <p:nvPr/>
        </p:nvSpPr>
        <p:spPr>
          <a:xfrm>
            <a:off x="9363452" y="2014893"/>
            <a:ext cx="1238250" cy="1009650"/>
          </a:xfrm>
          <a:custGeom>
            <a:avLst/>
            <a:gdLst/>
            <a:ahLst/>
            <a:cxnLst/>
            <a:rect l="l" t="t" r="r" b="b"/>
            <a:pathLst>
              <a:path w="1238250" h="1009650">
                <a:moveTo>
                  <a:pt x="0" y="1009437"/>
                </a:moveTo>
                <a:lnTo>
                  <a:pt x="1238206" y="1009437"/>
                </a:lnTo>
                <a:lnTo>
                  <a:pt x="1238206" y="0"/>
                </a:lnTo>
                <a:lnTo>
                  <a:pt x="0" y="0"/>
                </a:lnTo>
                <a:lnTo>
                  <a:pt x="0" y="1009437"/>
                </a:lnTo>
                <a:close/>
              </a:path>
            </a:pathLst>
          </a:custGeom>
          <a:solidFill>
            <a:srgbClr val="C5D9F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k object 24"/>
          <p:cNvSpPr/>
          <p:nvPr/>
        </p:nvSpPr>
        <p:spPr>
          <a:xfrm>
            <a:off x="10592078" y="2014893"/>
            <a:ext cx="1238885" cy="1009650"/>
          </a:xfrm>
          <a:custGeom>
            <a:avLst/>
            <a:gdLst/>
            <a:ahLst/>
            <a:cxnLst/>
            <a:rect l="l" t="t" r="r" b="b"/>
            <a:pathLst>
              <a:path w="1238884" h="1009650">
                <a:moveTo>
                  <a:pt x="0" y="1009437"/>
                </a:moveTo>
                <a:lnTo>
                  <a:pt x="1238269" y="1009437"/>
                </a:lnTo>
                <a:lnTo>
                  <a:pt x="1238269" y="0"/>
                </a:lnTo>
                <a:lnTo>
                  <a:pt x="0" y="0"/>
                </a:lnTo>
                <a:lnTo>
                  <a:pt x="0" y="1009437"/>
                </a:lnTo>
                <a:close/>
              </a:path>
            </a:pathLst>
          </a:custGeom>
          <a:solidFill>
            <a:srgbClr val="EBF6F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bk object 25"/>
          <p:cNvSpPr/>
          <p:nvPr/>
        </p:nvSpPr>
        <p:spPr>
          <a:xfrm>
            <a:off x="371467" y="3014822"/>
            <a:ext cx="1628775" cy="1010285"/>
          </a:xfrm>
          <a:custGeom>
            <a:avLst/>
            <a:gdLst/>
            <a:ahLst/>
            <a:cxnLst/>
            <a:rect l="l" t="t" r="r" b="b"/>
            <a:pathLst>
              <a:path w="1628775" h="1010285">
                <a:moveTo>
                  <a:pt x="0" y="1009754"/>
                </a:moveTo>
                <a:lnTo>
                  <a:pt x="1628734" y="1009754"/>
                </a:lnTo>
                <a:lnTo>
                  <a:pt x="1628734" y="0"/>
                </a:lnTo>
                <a:lnTo>
                  <a:pt x="0" y="0"/>
                </a:lnTo>
                <a:lnTo>
                  <a:pt x="0" y="100975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bk object 26"/>
          <p:cNvSpPr/>
          <p:nvPr/>
        </p:nvSpPr>
        <p:spPr>
          <a:xfrm>
            <a:off x="1990684" y="3014822"/>
            <a:ext cx="1238885" cy="1010285"/>
          </a:xfrm>
          <a:custGeom>
            <a:avLst/>
            <a:gdLst/>
            <a:ahLst/>
            <a:cxnLst/>
            <a:rect l="l" t="t" r="r" b="b"/>
            <a:pathLst>
              <a:path w="1238885" h="1010285">
                <a:moveTo>
                  <a:pt x="0" y="1009754"/>
                </a:moveTo>
                <a:lnTo>
                  <a:pt x="1238523" y="1009754"/>
                </a:lnTo>
                <a:lnTo>
                  <a:pt x="1238523" y="0"/>
                </a:lnTo>
                <a:lnTo>
                  <a:pt x="0" y="0"/>
                </a:lnTo>
                <a:lnTo>
                  <a:pt x="0" y="1009754"/>
                </a:lnTo>
                <a:close/>
              </a:path>
            </a:pathLst>
          </a:custGeom>
          <a:solidFill>
            <a:srgbClr val="FBD4B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bk object 27"/>
          <p:cNvSpPr/>
          <p:nvPr/>
        </p:nvSpPr>
        <p:spPr>
          <a:xfrm>
            <a:off x="3219436" y="3014822"/>
            <a:ext cx="1238885" cy="1010285"/>
          </a:xfrm>
          <a:custGeom>
            <a:avLst/>
            <a:gdLst/>
            <a:ahLst/>
            <a:cxnLst/>
            <a:rect l="l" t="t" r="r" b="b"/>
            <a:pathLst>
              <a:path w="1238885" h="1010285">
                <a:moveTo>
                  <a:pt x="0" y="1009754"/>
                </a:moveTo>
                <a:lnTo>
                  <a:pt x="1238523" y="1009754"/>
                </a:lnTo>
                <a:lnTo>
                  <a:pt x="1238523" y="0"/>
                </a:lnTo>
                <a:lnTo>
                  <a:pt x="0" y="0"/>
                </a:lnTo>
                <a:lnTo>
                  <a:pt x="0" y="100975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bk object 28"/>
          <p:cNvSpPr/>
          <p:nvPr/>
        </p:nvSpPr>
        <p:spPr>
          <a:xfrm>
            <a:off x="9363452" y="3014822"/>
            <a:ext cx="1238250" cy="1010285"/>
          </a:xfrm>
          <a:custGeom>
            <a:avLst/>
            <a:gdLst/>
            <a:ahLst/>
            <a:cxnLst/>
            <a:rect l="l" t="t" r="r" b="b"/>
            <a:pathLst>
              <a:path w="1238250" h="1010285">
                <a:moveTo>
                  <a:pt x="0" y="1009754"/>
                </a:moveTo>
                <a:lnTo>
                  <a:pt x="1238206" y="1009754"/>
                </a:lnTo>
                <a:lnTo>
                  <a:pt x="1238206" y="0"/>
                </a:lnTo>
                <a:lnTo>
                  <a:pt x="0" y="0"/>
                </a:lnTo>
                <a:lnTo>
                  <a:pt x="0" y="1009754"/>
                </a:lnTo>
                <a:close/>
              </a:path>
            </a:pathLst>
          </a:custGeom>
          <a:solidFill>
            <a:srgbClr val="C5D9F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bk object 29"/>
          <p:cNvSpPr/>
          <p:nvPr/>
        </p:nvSpPr>
        <p:spPr>
          <a:xfrm>
            <a:off x="10592078" y="3014822"/>
            <a:ext cx="1238885" cy="1010285"/>
          </a:xfrm>
          <a:custGeom>
            <a:avLst/>
            <a:gdLst/>
            <a:ahLst/>
            <a:cxnLst/>
            <a:rect l="l" t="t" r="r" b="b"/>
            <a:pathLst>
              <a:path w="1238884" h="1010285">
                <a:moveTo>
                  <a:pt x="0" y="1009754"/>
                </a:moveTo>
                <a:lnTo>
                  <a:pt x="1238269" y="1009754"/>
                </a:lnTo>
                <a:lnTo>
                  <a:pt x="1238269" y="0"/>
                </a:lnTo>
                <a:lnTo>
                  <a:pt x="0" y="0"/>
                </a:lnTo>
                <a:lnTo>
                  <a:pt x="0" y="1009754"/>
                </a:lnTo>
                <a:close/>
              </a:path>
            </a:pathLst>
          </a:custGeom>
          <a:solidFill>
            <a:srgbClr val="EBF6F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bk object 30"/>
          <p:cNvSpPr/>
          <p:nvPr/>
        </p:nvSpPr>
        <p:spPr>
          <a:xfrm>
            <a:off x="371467" y="4015043"/>
            <a:ext cx="2858135" cy="1010285"/>
          </a:xfrm>
          <a:custGeom>
            <a:avLst/>
            <a:gdLst/>
            <a:ahLst/>
            <a:cxnLst/>
            <a:rect l="l" t="t" r="r" b="b"/>
            <a:pathLst>
              <a:path w="2858135" h="1010285">
                <a:moveTo>
                  <a:pt x="0" y="1009754"/>
                </a:moveTo>
                <a:lnTo>
                  <a:pt x="2857740" y="1009754"/>
                </a:lnTo>
                <a:lnTo>
                  <a:pt x="2857740" y="0"/>
                </a:lnTo>
                <a:lnTo>
                  <a:pt x="0" y="0"/>
                </a:lnTo>
                <a:lnTo>
                  <a:pt x="0" y="100975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bk object 31"/>
          <p:cNvSpPr/>
          <p:nvPr/>
        </p:nvSpPr>
        <p:spPr>
          <a:xfrm>
            <a:off x="3219436" y="4015043"/>
            <a:ext cx="1238885" cy="1010285"/>
          </a:xfrm>
          <a:custGeom>
            <a:avLst/>
            <a:gdLst/>
            <a:ahLst/>
            <a:cxnLst/>
            <a:rect l="l" t="t" r="r" b="b"/>
            <a:pathLst>
              <a:path w="1238885" h="1010285">
                <a:moveTo>
                  <a:pt x="0" y="1009754"/>
                </a:moveTo>
                <a:lnTo>
                  <a:pt x="1238523" y="1009754"/>
                </a:lnTo>
                <a:lnTo>
                  <a:pt x="1238523" y="0"/>
                </a:lnTo>
                <a:lnTo>
                  <a:pt x="0" y="0"/>
                </a:lnTo>
                <a:lnTo>
                  <a:pt x="0" y="1009754"/>
                </a:lnTo>
                <a:close/>
              </a:path>
            </a:pathLst>
          </a:custGeom>
          <a:solidFill>
            <a:srgbClr val="FBD4B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bk object 32"/>
          <p:cNvSpPr/>
          <p:nvPr/>
        </p:nvSpPr>
        <p:spPr>
          <a:xfrm>
            <a:off x="4448316" y="4015043"/>
            <a:ext cx="1238250" cy="1010285"/>
          </a:xfrm>
          <a:custGeom>
            <a:avLst/>
            <a:gdLst/>
            <a:ahLst/>
            <a:cxnLst/>
            <a:rect l="l" t="t" r="r" b="b"/>
            <a:pathLst>
              <a:path w="1238250" h="1010285">
                <a:moveTo>
                  <a:pt x="0" y="1009754"/>
                </a:moveTo>
                <a:lnTo>
                  <a:pt x="1238206" y="1009754"/>
                </a:lnTo>
                <a:lnTo>
                  <a:pt x="1238206" y="0"/>
                </a:lnTo>
                <a:lnTo>
                  <a:pt x="0" y="0"/>
                </a:lnTo>
                <a:lnTo>
                  <a:pt x="0" y="1009754"/>
                </a:lnTo>
                <a:close/>
              </a:path>
            </a:pathLst>
          </a:custGeom>
          <a:solidFill>
            <a:srgbClr val="FDF6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bk object 33"/>
          <p:cNvSpPr/>
          <p:nvPr/>
        </p:nvSpPr>
        <p:spPr>
          <a:xfrm>
            <a:off x="8134446" y="4015043"/>
            <a:ext cx="2467610" cy="1010285"/>
          </a:xfrm>
          <a:custGeom>
            <a:avLst/>
            <a:gdLst/>
            <a:ahLst/>
            <a:cxnLst/>
            <a:rect l="l" t="t" r="r" b="b"/>
            <a:pathLst>
              <a:path w="2467609" h="1010285">
                <a:moveTo>
                  <a:pt x="0" y="1009754"/>
                </a:moveTo>
                <a:lnTo>
                  <a:pt x="2467148" y="1009754"/>
                </a:lnTo>
                <a:lnTo>
                  <a:pt x="2467148" y="0"/>
                </a:lnTo>
                <a:lnTo>
                  <a:pt x="0" y="0"/>
                </a:lnTo>
                <a:lnTo>
                  <a:pt x="0" y="1009754"/>
                </a:lnTo>
                <a:close/>
              </a:path>
            </a:pathLst>
          </a:custGeom>
          <a:solidFill>
            <a:srgbClr val="C5D9F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bk object 34"/>
          <p:cNvSpPr/>
          <p:nvPr/>
        </p:nvSpPr>
        <p:spPr>
          <a:xfrm>
            <a:off x="10592078" y="4015043"/>
            <a:ext cx="1238885" cy="1010285"/>
          </a:xfrm>
          <a:custGeom>
            <a:avLst/>
            <a:gdLst/>
            <a:ahLst/>
            <a:cxnLst/>
            <a:rect l="l" t="t" r="r" b="b"/>
            <a:pathLst>
              <a:path w="1238884" h="1010285">
                <a:moveTo>
                  <a:pt x="0" y="1009754"/>
                </a:moveTo>
                <a:lnTo>
                  <a:pt x="1238269" y="1009754"/>
                </a:lnTo>
                <a:lnTo>
                  <a:pt x="1238269" y="0"/>
                </a:lnTo>
                <a:lnTo>
                  <a:pt x="0" y="0"/>
                </a:lnTo>
                <a:lnTo>
                  <a:pt x="0" y="1009754"/>
                </a:lnTo>
                <a:close/>
              </a:path>
            </a:pathLst>
          </a:custGeom>
          <a:solidFill>
            <a:srgbClr val="EBF6F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bk object 35"/>
          <p:cNvSpPr/>
          <p:nvPr/>
        </p:nvSpPr>
        <p:spPr>
          <a:xfrm>
            <a:off x="371467" y="5015288"/>
            <a:ext cx="1628775" cy="1010285"/>
          </a:xfrm>
          <a:custGeom>
            <a:avLst/>
            <a:gdLst/>
            <a:ahLst/>
            <a:cxnLst/>
            <a:rect l="l" t="t" r="r" b="b"/>
            <a:pathLst>
              <a:path w="1628775" h="1010285">
                <a:moveTo>
                  <a:pt x="0" y="1009754"/>
                </a:moveTo>
                <a:lnTo>
                  <a:pt x="1628734" y="1009754"/>
                </a:lnTo>
                <a:lnTo>
                  <a:pt x="1628734" y="0"/>
                </a:lnTo>
                <a:lnTo>
                  <a:pt x="0" y="0"/>
                </a:lnTo>
                <a:lnTo>
                  <a:pt x="0" y="100975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bk object 36"/>
          <p:cNvSpPr/>
          <p:nvPr/>
        </p:nvSpPr>
        <p:spPr>
          <a:xfrm>
            <a:off x="6905693" y="5015288"/>
            <a:ext cx="3696335" cy="1010285"/>
          </a:xfrm>
          <a:custGeom>
            <a:avLst/>
            <a:gdLst/>
            <a:ahLst/>
            <a:cxnLst/>
            <a:rect l="l" t="t" r="r" b="b"/>
            <a:pathLst>
              <a:path w="3696334" h="1010285">
                <a:moveTo>
                  <a:pt x="0" y="1009754"/>
                </a:moveTo>
                <a:lnTo>
                  <a:pt x="3695901" y="1009754"/>
                </a:lnTo>
                <a:lnTo>
                  <a:pt x="3695901" y="0"/>
                </a:lnTo>
                <a:lnTo>
                  <a:pt x="0" y="0"/>
                </a:lnTo>
                <a:lnTo>
                  <a:pt x="0" y="1009754"/>
                </a:lnTo>
                <a:close/>
              </a:path>
            </a:pathLst>
          </a:custGeom>
          <a:solidFill>
            <a:srgbClr val="C5D9F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bk object 37"/>
          <p:cNvSpPr/>
          <p:nvPr/>
        </p:nvSpPr>
        <p:spPr>
          <a:xfrm>
            <a:off x="10592078" y="5015288"/>
            <a:ext cx="1238885" cy="1010285"/>
          </a:xfrm>
          <a:custGeom>
            <a:avLst/>
            <a:gdLst/>
            <a:ahLst/>
            <a:cxnLst/>
            <a:rect l="l" t="t" r="r" b="b"/>
            <a:pathLst>
              <a:path w="1238884" h="1010285">
                <a:moveTo>
                  <a:pt x="0" y="1009754"/>
                </a:moveTo>
                <a:lnTo>
                  <a:pt x="1238269" y="1009754"/>
                </a:lnTo>
                <a:lnTo>
                  <a:pt x="1238269" y="0"/>
                </a:lnTo>
                <a:lnTo>
                  <a:pt x="0" y="0"/>
                </a:lnTo>
                <a:lnTo>
                  <a:pt x="0" y="1009754"/>
                </a:lnTo>
                <a:close/>
              </a:path>
            </a:pathLst>
          </a:custGeom>
          <a:solidFill>
            <a:srgbClr val="EBF6F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27/11/20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9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25400">
              <a:lnSpc>
                <a:spcPct val="100000"/>
              </a:lnSpc>
            </a:pPr>
            <a:fld id="{81D60167-4931-47E6-BA6A-407CBD079E47}" type="slidenum">
              <a:rPr spc="-15" dirty="0"/>
              <a:t>‹Nr.›</a:t>
            </a:fld>
            <a:endParaRPr spc="-15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75336" y="192415"/>
            <a:ext cx="11641327" cy="3302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1" i="0">
                <a:solidFill>
                  <a:schemeClr val="tx1"/>
                </a:solidFill>
                <a:latin typeface="Georgia"/>
                <a:cs typeface="Georgi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89889" y="1148985"/>
            <a:ext cx="11012220" cy="433514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39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27/11/20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1776709" y="6506622"/>
            <a:ext cx="184784" cy="2667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9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25400">
              <a:lnSpc>
                <a:spcPct val="100000"/>
              </a:lnSpc>
            </a:pPr>
            <a:fld id="{81D60167-4931-47E6-BA6A-407CBD079E47}" type="slidenum">
              <a:rPr spc="-15" dirty="0"/>
              <a:t>‹Nr.›</a:t>
            </a:fld>
            <a:endParaRPr spc="-15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4" Type="http://schemas.openxmlformats.org/officeDocument/2006/relationships/image" Target="../media/image2.png"/><Relationship Id="rId5" Type="http://schemas.openxmlformats.org/officeDocument/2006/relationships/image" Target="../media/image6.jpg"/><Relationship Id="rId6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4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4" Type="http://schemas.openxmlformats.org/officeDocument/2006/relationships/image" Target="../media/image2.png"/><Relationship Id="rId5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6.jpg"/><Relationship Id="rId5" Type="http://schemas.openxmlformats.org/officeDocument/2006/relationships/hyperlink" Target="https://www.una-europa.eu/initiatives/seed-funding" TargetMode="External"/><Relationship Id="rId6" Type="http://schemas.openxmlformats.org/officeDocument/2006/relationships/hyperlink" Target="mailto:seedfunding@una-europa.eu" TargetMode="External"/><Relationship Id="rId7" Type="http://schemas.openxmlformats.org/officeDocument/2006/relationships/hyperlink" Target="mailto:una-europa@ucm.es" TargetMode="Externa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e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em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Documento_de_Microsoft_Word1.docx"/><Relationship Id="rId4" Type="http://schemas.openxmlformats.org/officeDocument/2006/relationships/image" Target="../media/image16.png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0349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1038585" y="288036"/>
            <a:ext cx="863485" cy="86359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78422" y="6115519"/>
            <a:ext cx="3052572" cy="626757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8490" y="3895542"/>
            <a:ext cx="3092450" cy="2960370"/>
          </a:xfrm>
          <a:custGeom>
            <a:avLst/>
            <a:gdLst/>
            <a:ahLst/>
            <a:cxnLst/>
            <a:rect l="l" t="t" r="r" b="b"/>
            <a:pathLst>
              <a:path w="3092450" h="2960370">
                <a:moveTo>
                  <a:pt x="0" y="2959862"/>
                </a:moveTo>
                <a:lnTo>
                  <a:pt x="3092196" y="2959862"/>
                </a:lnTo>
                <a:lnTo>
                  <a:pt x="3092196" y="0"/>
                </a:lnTo>
                <a:lnTo>
                  <a:pt x="0" y="0"/>
                </a:lnTo>
                <a:lnTo>
                  <a:pt x="0" y="2959862"/>
                </a:lnTo>
                <a:close/>
              </a:path>
            </a:pathLst>
          </a:custGeom>
          <a:solidFill>
            <a:srgbClr val="FF714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68490" y="3895542"/>
            <a:ext cx="3092450" cy="2960370"/>
          </a:xfrm>
          <a:custGeom>
            <a:avLst/>
            <a:gdLst/>
            <a:ahLst/>
            <a:cxnLst/>
            <a:rect l="l" t="t" r="r" b="b"/>
            <a:pathLst>
              <a:path w="3092450" h="2960370">
                <a:moveTo>
                  <a:pt x="0" y="2959862"/>
                </a:moveTo>
                <a:lnTo>
                  <a:pt x="3092196" y="2959862"/>
                </a:lnTo>
                <a:lnTo>
                  <a:pt x="3092196" y="0"/>
                </a:lnTo>
                <a:lnTo>
                  <a:pt x="0" y="0"/>
                </a:lnTo>
                <a:lnTo>
                  <a:pt x="0" y="2959862"/>
                </a:lnTo>
                <a:close/>
              </a:path>
            </a:pathLst>
          </a:custGeom>
          <a:ln w="12699">
            <a:solidFill>
              <a:srgbClr val="FF714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538073" y="3244131"/>
            <a:ext cx="7920127" cy="3231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2660015" algn="l"/>
              </a:tabLst>
            </a:pPr>
            <a:r>
              <a:rPr lang="es-ES" sz="2100" dirty="0" smtClean="0">
                <a:latin typeface="Arial"/>
                <a:cs typeface="Arial"/>
              </a:rPr>
              <a:t>SESIÓN INFORMATIVA</a:t>
            </a:r>
            <a:r>
              <a:rPr sz="2100" dirty="0" smtClean="0">
                <a:latin typeface="Arial"/>
                <a:cs typeface="Arial"/>
              </a:rPr>
              <a:t> </a:t>
            </a:r>
            <a:r>
              <a:rPr sz="2100" dirty="0">
                <a:latin typeface="Arial"/>
                <a:cs typeface="Arial"/>
              </a:rPr>
              <a:t>V</a:t>
            </a:r>
            <a:r>
              <a:rPr sz="2100" spc="5" dirty="0">
                <a:latin typeface="Arial"/>
                <a:cs typeface="Arial"/>
              </a:rPr>
              <a:t>I</a:t>
            </a:r>
            <a:r>
              <a:rPr sz="2100" spc="-40" dirty="0">
                <a:latin typeface="Arial"/>
                <a:cs typeface="Arial"/>
              </a:rPr>
              <a:t>R</a:t>
            </a:r>
            <a:r>
              <a:rPr sz="2100" dirty="0">
                <a:latin typeface="Arial"/>
                <a:cs typeface="Arial"/>
              </a:rPr>
              <a:t>TUAL</a:t>
            </a:r>
            <a:r>
              <a:rPr sz="2100" dirty="0" smtClean="0">
                <a:latin typeface="Arial"/>
                <a:cs typeface="Arial"/>
              </a:rPr>
              <a:t>,</a:t>
            </a:r>
            <a:r>
              <a:rPr lang="es-ES" sz="2100" dirty="0" smtClean="0">
                <a:latin typeface="Arial"/>
                <a:cs typeface="Arial"/>
              </a:rPr>
              <a:t> 2</a:t>
            </a:r>
            <a:r>
              <a:rPr sz="2100" dirty="0" smtClean="0">
                <a:latin typeface="Arial"/>
                <a:cs typeface="Arial"/>
              </a:rPr>
              <a:t>9</a:t>
            </a:r>
            <a:r>
              <a:rPr sz="2100" spc="-10" dirty="0" smtClean="0">
                <a:latin typeface="Arial"/>
                <a:cs typeface="Arial"/>
              </a:rPr>
              <a:t> </a:t>
            </a:r>
            <a:r>
              <a:rPr sz="2100" dirty="0">
                <a:latin typeface="Arial"/>
                <a:cs typeface="Arial"/>
              </a:rPr>
              <a:t>OCTUBRE 20</a:t>
            </a:r>
            <a:r>
              <a:rPr sz="2100" spc="-10" dirty="0">
                <a:latin typeface="Arial"/>
                <a:cs typeface="Arial"/>
              </a:rPr>
              <a:t>2</a:t>
            </a:r>
            <a:r>
              <a:rPr sz="2100" dirty="0">
                <a:latin typeface="Arial"/>
                <a:cs typeface="Arial"/>
              </a:rPr>
              <a:t>0</a:t>
            </a:r>
          </a:p>
        </p:txBody>
      </p:sp>
      <p:sp>
        <p:nvSpPr>
          <p:cNvPr id="9" name="object 9"/>
          <p:cNvSpPr/>
          <p:nvPr/>
        </p:nvSpPr>
        <p:spPr>
          <a:xfrm>
            <a:off x="5057266" y="31369"/>
            <a:ext cx="7117080" cy="2992120"/>
          </a:xfrm>
          <a:custGeom>
            <a:avLst/>
            <a:gdLst/>
            <a:ahLst/>
            <a:cxnLst/>
            <a:rect l="l" t="t" r="r" b="b"/>
            <a:pathLst>
              <a:path w="7117080" h="2992120">
                <a:moveTo>
                  <a:pt x="0" y="2991739"/>
                </a:moveTo>
                <a:lnTo>
                  <a:pt x="7116698" y="2991739"/>
                </a:lnTo>
                <a:lnTo>
                  <a:pt x="7116698" y="0"/>
                </a:lnTo>
                <a:lnTo>
                  <a:pt x="0" y="0"/>
                </a:lnTo>
                <a:lnTo>
                  <a:pt x="0" y="299173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5057266" y="31369"/>
            <a:ext cx="7116698" cy="2991739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78435" y="6115503"/>
            <a:ext cx="3052572" cy="62675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898728" y="483709"/>
            <a:ext cx="4664558" cy="7848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es-ES" sz="5100" dirty="0" smtClean="0">
                <a:latin typeface="Georgia"/>
                <a:cs typeface="Georgia"/>
              </a:rPr>
              <a:t>Participantes</a:t>
            </a:r>
            <a:endParaRPr sz="5100" dirty="0">
              <a:latin typeface="Georgia"/>
              <a:cs typeface="Georgi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1827256" y="6439346"/>
            <a:ext cx="89535" cy="139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dirty="0">
                <a:solidFill>
                  <a:srgbClr val="888888"/>
                </a:solidFill>
                <a:latin typeface="Arial"/>
                <a:cs typeface="Arial"/>
              </a:rPr>
              <a:t>2</a:t>
            </a:r>
            <a:endParaRPr sz="9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8754998" y="0"/>
            <a:ext cx="3435350" cy="1444625"/>
          </a:xfrm>
          <a:custGeom>
            <a:avLst/>
            <a:gdLst/>
            <a:ahLst/>
            <a:cxnLst/>
            <a:rect l="l" t="t" r="r" b="b"/>
            <a:pathLst>
              <a:path w="3435350" h="1444625">
                <a:moveTo>
                  <a:pt x="0" y="1444116"/>
                </a:moveTo>
                <a:lnTo>
                  <a:pt x="3435350" y="1444116"/>
                </a:lnTo>
                <a:lnTo>
                  <a:pt x="3435350" y="0"/>
                </a:lnTo>
                <a:lnTo>
                  <a:pt x="0" y="0"/>
                </a:lnTo>
                <a:lnTo>
                  <a:pt x="0" y="144411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8754998" y="0"/>
            <a:ext cx="3435350" cy="144411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Rectángulo 7"/>
          <p:cNvSpPr/>
          <p:nvPr/>
        </p:nvSpPr>
        <p:spPr>
          <a:xfrm>
            <a:off x="685800" y="1371600"/>
            <a:ext cx="10836758" cy="45377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Calibri" panose="020F0502020204030204" pitchFamily="34" charset="0"/>
              <a:buChar char="-"/>
            </a:pPr>
            <a:r>
              <a:rPr lang="es-E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Dr. Dámaso López García – Vicerrector de Relaciones Internacionales y Cooperación</a:t>
            </a:r>
          </a:p>
          <a:p>
            <a:pPr marL="457200" algn="just">
              <a:lnSpc>
                <a:spcPct val="107000"/>
              </a:lnSpc>
              <a:spcAft>
                <a:spcPts val="0"/>
              </a:spcAft>
            </a:pPr>
            <a:r>
              <a:rPr lang="es-ES" i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Una Europa: Breve </a:t>
            </a:r>
            <a:r>
              <a:rPr lang="es-ES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introducción </a:t>
            </a:r>
            <a:endParaRPr lang="es-ES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algn="just"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Calibri" panose="020F0502020204030204" pitchFamily="34" charset="0"/>
              <a:buChar char="-"/>
            </a:pPr>
            <a:r>
              <a:rPr lang="es-E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Lola Prieto – Jefa del Servicio de Relaciones Internacionales</a:t>
            </a:r>
          </a:p>
          <a:p>
            <a:pPr marL="457200" algn="just">
              <a:lnSpc>
                <a:spcPct val="107000"/>
              </a:lnSpc>
              <a:spcAft>
                <a:spcPts val="0"/>
              </a:spcAft>
            </a:pPr>
            <a:r>
              <a:rPr lang="es-ES" i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Seed</a:t>
            </a:r>
            <a:r>
              <a:rPr lang="es-ES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s-ES" i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Funding</a:t>
            </a:r>
            <a:r>
              <a:rPr lang="es-ES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Una Europa – Convocatorias</a:t>
            </a:r>
            <a:endParaRPr lang="es-ES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algn="just"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Calibri" panose="020F0502020204030204" pitchFamily="34" charset="0"/>
              <a:buChar char="-"/>
            </a:pPr>
            <a:r>
              <a:rPr lang="es-E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Dr. José Ramón </a:t>
            </a:r>
            <a:r>
              <a:rPr lang="es-E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Regueiro</a:t>
            </a:r>
            <a:r>
              <a:rPr lang="es-E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– Vicedecano de Investigación – Facultad de Medicina</a:t>
            </a:r>
          </a:p>
          <a:p>
            <a:pPr marL="457200" algn="just">
              <a:lnSpc>
                <a:spcPct val="107000"/>
              </a:lnSpc>
              <a:spcAft>
                <a:spcPts val="0"/>
              </a:spcAft>
            </a:pPr>
            <a:r>
              <a:rPr lang="es-ES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Área </a:t>
            </a:r>
            <a:r>
              <a:rPr lang="es-ES" i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One</a:t>
            </a:r>
            <a:r>
              <a:rPr lang="es-ES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s-ES" i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Health</a:t>
            </a:r>
            <a:r>
              <a:rPr lang="es-ES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s-ES" i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Seed</a:t>
            </a:r>
            <a:r>
              <a:rPr lang="es-ES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s-ES" i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Funding</a:t>
            </a:r>
            <a:endParaRPr lang="es-ES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algn="just"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Calibri" panose="020F0502020204030204" pitchFamily="34" charset="0"/>
              <a:buChar char="-"/>
            </a:pPr>
            <a:r>
              <a:rPr lang="es-E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Dr. José Manuel Bautista Santa Cruz – PDI – Facultad de Veterinaria – Miembro del grupo de trabajo de investigación Una Europa</a:t>
            </a:r>
          </a:p>
          <a:p>
            <a:pPr marL="457200" algn="just">
              <a:lnSpc>
                <a:spcPct val="107000"/>
              </a:lnSpc>
              <a:spcAft>
                <a:spcPts val="0"/>
              </a:spcAft>
            </a:pPr>
            <a:r>
              <a:rPr lang="es-ES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Investigación dentro de Una Europa. Proyecto </a:t>
            </a:r>
            <a:r>
              <a:rPr lang="es-ES" i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UnaResin</a:t>
            </a:r>
            <a:endParaRPr lang="es-ES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algn="just"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Calibri" panose="020F0502020204030204" pitchFamily="34" charset="0"/>
              <a:buChar char="-"/>
            </a:pPr>
            <a:r>
              <a:rPr lang="es-E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Ignacio Gómez Cuesta – Director de la Oficina Europea </a:t>
            </a:r>
            <a:r>
              <a:rPr lang="es-E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i+D</a:t>
            </a:r>
            <a:endParaRPr lang="es-ES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algn="just">
              <a:lnSpc>
                <a:spcPct val="107000"/>
              </a:lnSpc>
              <a:spcAft>
                <a:spcPts val="800"/>
              </a:spcAft>
            </a:pPr>
            <a:r>
              <a:rPr lang="es-ES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Proyecto UNA4CAREER</a:t>
            </a:r>
            <a:endParaRPr lang="es-ES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50036" y="360306"/>
            <a:ext cx="8817764" cy="69442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5815"/>
              </a:lnSpc>
            </a:pPr>
            <a:r>
              <a:rPr lang="es-ES" sz="4600" spc="-25" dirty="0" smtClean="0">
                <a:latin typeface="Georgia"/>
                <a:cs typeface="Georgia"/>
              </a:rPr>
              <a:t>Una Europa: breve introducción </a:t>
            </a:r>
            <a:endParaRPr sz="4600" dirty="0">
              <a:latin typeface="Georgia"/>
              <a:cs typeface="Georgi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50037" y="2036996"/>
            <a:ext cx="8284363" cy="64120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500"/>
              </a:lnSpc>
            </a:pPr>
            <a:r>
              <a:rPr lang="es-ES" sz="2100" dirty="0" smtClean="0">
                <a:latin typeface="Arial"/>
                <a:cs typeface="Arial"/>
              </a:rPr>
              <a:t>Dr. Dámaso López García</a:t>
            </a:r>
          </a:p>
          <a:p>
            <a:pPr marL="12700">
              <a:lnSpc>
                <a:spcPts val="2500"/>
              </a:lnSpc>
            </a:pPr>
            <a:r>
              <a:rPr lang="es-ES" sz="2100" dirty="0" smtClean="0">
                <a:latin typeface="Arial"/>
                <a:cs typeface="Arial"/>
              </a:rPr>
              <a:t>Vicerrector de Relaciones Internacionales y Cooperación</a:t>
            </a:r>
            <a:endParaRPr sz="2100" dirty="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8754998" y="0"/>
            <a:ext cx="3435350" cy="1444625"/>
          </a:xfrm>
          <a:custGeom>
            <a:avLst/>
            <a:gdLst/>
            <a:ahLst/>
            <a:cxnLst/>
            <a:rect l="l" t="t" r="r" b="b"/>
            <a:pathLst>
              <a:path w="3435350" h="1444625">
                <a:moveTo>
                  <a:pt x="0" y="1444116"/>
                </a:moveTo>
                <a:lnTo>
                  <a:pt x="3435350" y="1444116"/>
                </a:lnTo>
                <a:lnTo>
                  <a:pt x="3435350" y="0"/>
                </a:lnTo>
                <a:lnTo>
                  <a:pt x="0" y="0"/>
                </a:lnTo>
                <a:lnTo>
                  <a:pt x="0" y="144411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8754998" y="0"/>
            <a:ext cx="3435350" cy="144411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spc="-15" dirty="0"/>
              <a:t>3</a:t>
            </a:fld>
            <a:endParaRPr spc="-15" dirty="0"/>
          </a:p>
        </p:txBody>
      </p:sp>
    </p:spTree>
    <p:extLst>
      <p:ext uri="{BB962C8B-B14F-4D97-AF65-F5344CB8AC3E}">
        <p14:creationId xmlns:p14="http://schemas.microsoft.com/office/powerpoint/2010/main" val="235724948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0349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1038585" y="288036"/>
            <a:ext cx="863485" cy="86359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78422" y="6115499"/>
            <a:ext cx="3052572" cy="626757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87972" y="527938"/>
            <a:ext cx="8159115" cy="0"/>
          </a:xfrm>
          <a:custGeom>
            <a:avLst/>
            <a:gdLst/>
            <a:ahLst/>
            <a:cxnLst/>
            <a:rect l="l" t="t" r="r" b="b"/>
            <a:pathLst>
              <a:path w="8159115">
                <a:moveTo>
                  <a:pt x="0" y="0"/>
                </a:moveTo>
                <a:lnTo>
                  <a:pt x="8158924" y="0"/>
                </a:lnTo>
              </a:path>
            </a:pathLst>
          </a:custGeom>
          <a:ln w="635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275336" y="212945"/>
            <a:ext cx="2878455" cy="228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00" spc="-10" dirty="0">
                <a:latin typeface="Arial"/>
                <a:cs typeface="Arial"/>
              </a:rPr>
              <a:t>Una</a:t>
            </a:r>
            <a:r>
              <a:rPr sz="1600" spc="-5" dirty="0">
                <a:latin typeface="Arial"/>
                <a:cs typeface="Arial"/>
              </a:rPr>
              <a:t> </a:t>
            </a:r>
            <a:r>
              <a:rPr sz="1600" spc="-10" dirty="0">
                <a:latin typeface="Arial"/>
                <a:cs typeface="Arial"/>
              </a:rPr>
              <a:t>Europa</a:t>
            </a:r>
            <a:r>
              <a:rPr sz="1600" spc="5" dirty="0">
                <a:latin typeface="Arial"/>
                <a:cs typeface="Arial"/>
              </a:rPr>
              <a:t> </a:t>
            </a:r>
            <a:r>
              <a:rPr sz="1600" spc="-10" dirty="0">
                <a:latin typeface="Arial"/>
                <a:cs typeface="Arial"/>
              </a:rPr>
              <a:t>Univers</a:t>
            </a:r>
            <a:r>
              <a:rPr sz="1600" dirty="0">
                <a:latin typeface="Arial"/>
                <a:cs typeface="Arial"/>
              </a:rPr>
              <a:t>i</a:t>
            </a:r>
            <a:r>
              <a:rPr sz="1600" spc="-10" dirty="0">
                <a:latin typeface="Arial"/>
                <a:cs typeface="Arial"/>
              </a:rPr>
              <a:t>ty Partners</a:t>
            </a:r>
            <a:endParaRPr sz="16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75336" y="1203135"/>
            <a:ext cx="3669029" cy="6997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347345" algn="l"/>
              </a:tabLst>
            </a:pPr>
            <a:r>
              <a:rPr sz="2500" spc="-15" dirty="0">
                <a:latin typeface="Arial"/>
                <a:cs typeface="Arial"/>
              </a:rPr>
              <a:t>+	</a:t>
            </a:r>
            <a:r>
              <a:rPr sz="2500" spc="-20" dirty="0">
                <a:latin typeface="Georgia"/>
                <a:cs typeface="Georgia"/>
              </a:rPr>
              <a:t>Frei</a:t>
            </a:r>
            <a:r>
              <a:rPr sz="2500" spc="-15" dirty="0">
                <a:latin typeface="Georgia"/>
                <a:cs typeface="Georgia"/>
              </a:rPr>
              <a:t>e</a:t>
            </a:r>
            <a:r>
              <a:rPr sz="2500" spc="10" dirty="0">
                <a:latin typeface="Georgia"/>
                <a:cs typeface="Georgia"/>
              </a:rPr>
              <a:t> </a:t>
            </a:r>
            <a:r>
              <a:rPr sz="2500" spc="-20" dirty="0">
                <a:latin typeface="Georgia"/>
                <a:cs typeface="Georgia"/>
              </a:rPr>
              <a:t>Uni</a:t>
            </a:r>
            <a:r>
              <a:rPr sz="2500" spc="-25" dirty="0">
                <a:latin typeface="Georgia"/>
                <a:cs typeface="Georgia"/>
              </a:rPr>
              <a:t>v</a:t>
            </a:r>
            <a:r>
              <a:rPr sz="2500" spc="-20" dirty="0">
                <a:latin typeface="Georgia"/>
                <a:cs typeface="Georgia"/>
              </a:rPr>
              <a:t>ersitä</a:t>
            </a:r>
            <a:r>
              <a:rPr sz="2500" spc="-10" dirty="0">
                <a:latin typeface="Georgia"/>
                <a:cs typeface="Georgia"/>
              </a:rPr>
              <a:t>t</a:t>
            </a:r>
            <a:r>
              <a:rPr sz="2500" spc="25" dirty="0">
                <a:latin typeface="Georgia"/>
                <a:cs typeface="Georgia"/>
              </a:rPr>
              <a:t> </a:t>
            </a:r>
            <a:r>
              <a:rPr sz="2500" spc="-15" dirty="0">
                <a:latin typeface="Georgia"/>
                <a:cs typeface="Georgia"/>
              </a:rPr>
              <a:t>Berlin</a:t>
            </a:r>
            <a:endParaRPr sz="2500" dirty="0">
              <a:latin typeface="Georgia"/>
              <a:cs typeface="Georgia"/>
            </a:endParaRPr>
          </a:p>
          <a:p>
            <a:pPr marL="12700">
              <a:lnSpc>
                <a:spcPts val="2980"/>
              </a:lnSpc>
              <a:tabLst>
                <a:tab pos="347345" algn="l"/>
              </a:tabLst>
            </a:pPr>
            <a:r>
              <a:rPr sz="2500" spc="-15" dirty="0">
                <a:latin typeface="Arial"/>
                <a:cs typeface="Arial"/>
              </a:rPr>
              <a:t>+	</a:t>
            </a:r>
            <a:r>
              <a:rPr sz="2500" spc="-20" dirty="0">
                <a:latin typeface="Georgia"/>
                <a:cs typeface="Georgia"/>
              </a:rPr>
              <a:t>Universit</a:t>
            </a:r>
            <a:r>
              <a:rPr sz="2500" spc="-15" dirty="0">
                <a:latin typeface="Georgia"/>
                <a:cs typeface="Georgia"/>
              </a:rPr>
              <a:t>à</a:t>
            </a:r>
            <a:r>
              <a:rPr sz="2500" spc="25" dirty="0">
                <a:latin typeface="Georgia"/>
                <a:cs typeface="Georgia"/>
              </a:rPr>
              <a:t> </a:t>
            </a:r>
            <a:r>
              <a:rPr sz="2500" spc="-20" dirty="0">
                <a:latin typeface="Georgia"/>
                <a:cs typeface="Georgia"/>
              </a:rPr>
              <a:t>d</a:t>
            </a:r>
            <a:r>
              <a:rPr sz="2500" spc="-10" dirty="0">
                <a:latin typeface="Georgia"/>
                <a:cs typeface="Georgia"/>
              </a:rPr>
              <a:t>i</a:t>
            </a:r>
            <a:r>
              <a:rPr sz="2500" spc="10" dirty="0">
                <a:latin typeface="Georgia"/>
                <a:cs typeface="Georgia"/>
              </a:rPr>
              <a:t> </a:t>
            </a:r>
            <a:r>
              <a:rPr sz="2500" spc="-15" dirty="0">
                <a:latin typeface="Georgia"/>
                <a:cs typeface="Georgia"/>
              </a:rPr>
              <a:t>Bologna</a:t>
            </a:r>
            <a:endParaRPr sz="2500" dirty="0">
              <a:latin typeface="Georgia"/>
              <a:cs typeface="Georgi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75336" y="1965382"/>
            <a:ext cx="4004310" cy="336740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347345" algn="l"/>
              </a:tabLst>
            </a:pPr>
            <a:r>
              <a:rPr sz="2500" spc="-15" dirty="0">
                <a:latin typeface="Arial"/>
                <a:cs typeface="Arial"/>
              </a:rPr>
              <a:t>+	</a:t>
            </a:r>
            <a:r>
              <a:rPr sz="2500" spc="-20" dirty="0">
                <a:latin typeface="Georgia"/>
                <a:cs typeface="Georgia"/>
              </a:rPr>
              <a:t>Universit</a:t>
            </a:r>
            <a:r>
              <a:rPr sz="2500" spc="-15" dirty="0">
                <a:latin typeface="Georgia"/>
                <a:cs typeface="Georgia"/>
              </a:rPr>
              <a:t>y</a:t>
            </a:r>
            <a:r>
              <a:rPr sz="2500" spc="20" dirty="0">
                <a:latin typeface="Georgia"/>
                <a:cs typeface="Georgia"/>
              </a:rPr>
              <a:t> </a:t>
            </a:r>
            <a:r>
              <a:rPr sz="2500" spc="-20" dirty="0">
                <a:latin typeface="Georgia"/>
                <a:cs typeface="Georgia"/>
              </a:rPr>
              <a:t>o</a:t>
            </a:r>
            <a:r>
              <a:rPr sz="2500" spc="-10" dirty="0">
                <a:latin typeface="Georgia"/>
                <a:cs typeface="Georgia"/>
              </a:rPr>
              <a:t>f</a:t>
            </a:r>
            <a:r>
              <a:rPr sz="2500" spc="-5" dirty="0">
                <a:latin typeface="Georgia"/>
                <a:cs typeface="Georgia"/>
              </a:rPr>
              <a:t> </a:t>
            </a:r>
            <a:r>
              <a:rPr sz="2500" spc="-20" dirty="0">
                <a:latin typeface="Georgia"/>
                <a:cs typeface="Georgia"/>
              </a:rPr>
              <a:t>Edinburgh</a:t>
            </a:r>
            <a:endParaRPr sz="2500" dirty="0">
              <a:latin typeface="Georgia"/>
              <a:cs typeface="Georgia"/>
            </a:endParaRPr>
          </a:p>
          <a:p>
            <a:pPr marL="12700">
              <a:lnSpc>
                <a:spcPct val="100000"/>
              </a:lnSpc>
              <a:tabLst>
                <a:tab pos="347345" algn="l"/>
              </a:tabLst>
            </a:pPr>
            <a:r>
              <a:rPr sz="2500" spc="-15" dirty="0">
                <a:latin typeface="Arial"/>
                <a:cs typeface="Arial"/>
              </a:rPr>
              <a:t>+	</a:t>
            </a:r>
            <a:r>
              <a:rPr sz="2500" spc="-25" dirty="0">
                <a:latin typeface="Georgia"/>
                <a:cs typeface="Georgia"/>
              </a:rPr>
              <a:t>H</a:t>
            </a:r>
            <a:r>
              <a:rPr sz="2500" spc="-10" dirty="0">
                <a:latin typeface="Georgia"/>
                <a:cs typeface="Georgia"/>
              </a:rPr>
              <a:t>e</a:t>
            </a:r>
            <a:r>
              <a:rPr sz="2500" spc="-15" dirty="0">
                <a:latin typeface="Georgia"/>
                <a:cs typeface="Georgia"/>
              </a:rPr>
              <a:t>lsingin</a:t>
            </a:r>
            <a:r>
              <a:rPr sz="2500" dirty="0">
                <a:latin typeface="Georgia"/>
                <a:cs typeface="Georgia"/>
              </a:rPr>
              <a:t> </a:t>
            </a:r>
            <a:r>
              <a:rPr sz="2500" spc="-25" dirty="0">
                <a:latin typeface="Georgia"/>
                <a:cs typeface="Georgia"/>
              </a:rPr>
              <a:t>Y</a:t>
            </a:r>
            <a:r>
              <a:rPr sz="2500" spc="-15" dirty="0">
                <a:latin typeface="Georgia"/>
                <a:cs typeface="Georgia"/>
              </a:rPr>
              <a:t>liopisto</a:t>
            </a:r>
            <a:endParaRPr sz="2500" dirty="0">
              <a:latin typeface="Georgia"/>
              <a:cs typeface="Georgia"/>
            </a:endParaRPr>
          </a:p>
          <a:p>
            <a:pPr marL="347980" marR="195580" indent="-335280">
              <a:lnSpc>
                <a:spcPct val="100000"/>
              </a:lnSpc>
              <a:tabLst>
                <a:tab pos="347345" algn="l"/>
              </a:tabLst>
            </a:pPr>
            <a:r>
              <a:rPr sz="2500" spc="-15" dirty="0">
                <a:latin typeface="Arial"/>
                <a:cs typeface="Arial"/>
              </a:rPr>
              <a:t>+	</a:t>
            </a:r>
            <a:r>
              <a:rPr sz="2500" spc="-15" dirty="0">
                <a:latin typeface="Georgia"/>
                <a:cs typeface="Georgia"/>
              </a:rPr>
              <a:t>Uniwersytet</a:t>
            </a:r>
            <a:r>
              <a:rPr sz="2500" spc="10" dirty="0">
                <a:latin typeface="Georgia"/>
                <a:cs typeface="Georgia"/>
              </a:rPr>
              <a:t> </a:t>
            </a:r>
            <a:r>
              <a:rPr sz="2500" spc="-15" dirty="0">
                <a:latin typeface="Georgia"/>
                <a:cs typeface="Georgia"/>
              </a:rPr>
              <a:t>Jagi</a:t>
            </a:r>
            <a:r>
              <a:rPr sz="2500" spc="-5" dirty="0">
                <a:latin typeface="Georgia"/>
                <a:cs typeface="Georgia"/>
              </a:rPr>
              <a:t>e</a:t>
            </a:r>
            <a:r>
              <a:rPr sz="2500" spc="-10" dirty="0">
                <a:latin typeface="Georgia"/>
                <a:cs typeface="Georgia"/>
              </a:rPr>
              <a:t>l</a:t>
            </a:r>
            <a:r>
              <a:rPr sz="2500" dirty="0">
                <a:latin typeface="Georgia"/>
                <a:cs typeface="Georgia"/>
              </a:rPr>
              <a:t>l</a:t>
            </a:r>
            <a:r>
              <a:rPr sz="2500" spc="-15" dirty="0">
                <a:latin typeface="Georgia"/>
                <a:cs typeface="Georgia"/>
              </a:rPr>
              <a:t>oński</a:t>
            </a:r>
            <a:r>
              <a:rPr sz="2500" spc="-10" dirty="0">
                <a:latin typeface="Georgia"/>
                <a:cs typeface="Georgia"/>
              </a:rPr>
              <a:t> </a:t>
            </a:r>
            <a:r>
              <a:rPr sz="2500" spc="-20" dirty="0">
                <a:latin typeface="Georgia"/>
                <a:cs typeface="Georgia"/>
              </a:rPr>
              <a:t>w</a:t>
            </a:r>
            <a:r>
              <a:rPr sz="2500" spc="-5" dirty="0">
                <a:latin typeface="Georgia"/>
                <a:cs typeface="Georgia"/>
              </a:rPr>
              <a:t> </a:t>
            </a:r>
            <a:r>
              <a:rPr sz="2500" spc="-35" dirty="0">
                <a:latin typeface="Georgia"/>
                <a:cs typeface="Georgia"/>
              </a:rPr>
              <a:t>K</a:t>
            </a:r>
            <a:r>
              <a:rPr sz="2500" spc="-15" dirty="0">
                <a:latin typeface="Georgia"/>
                <a:cs typeface="Georgia"/>
              </a:rPr>
              <a:t>rak</a:t>
            </a:r>
            <a:r>
              <a:rPr sz="2500" spc="-25" dirty="0">
                <a:latin typeface="Georgia"/>
                <a:cs typeface="Georgia"/>
              </a:rPr>
              <a:t>o</a:t>
            </a:r>
            <a:r>
              <a:rPr sz="2500" spc="-20" dirty="0">
                <a:latin typeface="Georgia"/>
                <a:cs typeface="Georgia"/>
              </a:rPr>
              <a:t>wie</a:t>
            </a:r>
            <a:endParaRPr sz="2500" dirty="0">
              <a:latin typeface="Georgia"/>
              <a:cs typeface="Georgia"/>
            </a:endParaRPr>
          </a:p>
          <a:p>
            <a:pPr marL="12700">
              <a:lnSpc>
                <a:spcPct val="100000"/>
              </a:lnSpc>
              <a:tabLst>
                <a:tab pos="347345" algn="l"/>
              </a:tabLst>
            </a:pPr>
            <a:r>
              <a:rPr sz="2500" spc="-15" dirty="0">
                <a:latin typeface="Arial"/>
                <a:cs typeface="Arial"/>
              </a:rPr>
              <a:t>+	</a:t>
            </a:r>
            <a:r>
              <a:rPr sz="2500" spc="-25" dirty="0">
                <a:latin typeface="Georgia"/>
                <a:cs typeface="Georgia"/>
              </a:rPr>
              <a:t>K</a:t>
            </a:r>
            <a:r>
              <a:rPr sz="2500" spc="-20" dirty="0">
                <a:latin typeface="Georgia"/>
                <a:cs typeface="Georgia"/>
              </a:rPr>
              <a:t>U</a:t>
            </a:r>
            <a:r>
              <a:rPr sz="2500" spc="-5" dirty="0">
                <a:latin typeface="Georgia"/>
                <a:cs typeface="Georgia"/>
              </a:rPr>
              <a:t> </a:t>
            </a:r>
            <a:r>
              <a:rPr sz="2500" spc="-15" dirty="0">
                <a:latin typeface="Georgia"/>
                <a:cs typeface="Georgia"/>
              </a:rPr>
              <a:t>L</a:t>
            </a:r>
            <a:r>
              <a:rPr sz="2500" spc="-20" dirty="0">
                <a:latin typeface="Georgia"/>
                <a:cs typeface="Georgia"/>
              </a:rPr>
              <a:t>e</a:t>
            </a:r>
            <a:r>
              <a:rPr sz="2500" spc="-10" dirty="0">
                <a:latin typeface="Georgia"/>
                <a:cs typeface="Georgia"/>
              </a:rPr>
              <a:t>u</a:t>
            </a:r>
            <a:r>
              <a:rPr sz="2500" spc="-15" dirty="0">
                <a:latin typeface="Georgia"/>
                <a:cs typeface="Georgia"/>
              </a:rPr>
              <a:t>ven</a:t>
            </a:r>
            <a:endParaRPr sz="2500" dirty="0">
              <a:latin typeface="Georgia"/>
              <a:cs typeface="Georgia"/>
            </a:endParaRPr>
          </a:p>
          <a:p>
            <a:pPr marL="347980" marR="5080" indent="-335280">
              <a:lnSpc>
                <a:spcPct val="100000"/>
              </a:lnSpc>
              <a:tabLst>
                <a:tab pos="347345" algn="l"/>
              </a:tabLst>
            </a:pPr>
            <a:r>
              <a:rPr sz="2500" spc="-15" dirty="0">
                <a:latin typeface="Arial"/>
                <a:cs typeface="Arial"/>
              </a:rPr>
              <a:t>+	</a:t>
            </a:r>
            <a:r>
              <a:rPr sz="2500" spc="-20" dirty="0">
                <a:latin typeface="Georgia"/>
                <a:cs typeface="Georgia"/>
              </a:rPr>
              <a:t>Universida</a:t>
            </a:r>
            <a:r>
              <a:rPr sz="2500" spc="-15" dirty="0">
                <a:latin typeface="Georgia"/>
                <a:cs typeface="Georgia"/>
              </a:rPr>
              <a:t>d</a:t>
            </a:r>
            <a:r>
              <a:rPr sz="2500" spc="30" dirty="0">
                <a:latin typeface="Georgia"/>
                <a:cs typeface="Georgia"/>
              </a:rPr>
              <a:t> </a:t>
            </a:r>
            <a:r>
              <a:rPr sz="2500" spc="-25" dirty="0">
                <a:latin typeface="Georgia"/>
                <a:cs typeface="Georgia"/>
              </a:rPr>
              <a:t>Comp</a:t>
            </a:r>
            <a:r>
              <a:rPr sz="2500" spc="-5" dirty="0">
                <a:latin typeface="Georgia"/>
                <a:cs typeface="Georgia"/>
              </a:rPr>
              <a:t>l</a:t>
            </a:r>
            <a:r>
              <a:rPr sz="2500" spc="-20" dirty="0">
                <a:latin typeface="Georgia"/>
                <a:cs typeface="Georgia"/>
              </a:rPr>
              <a:t>u</a:t>
            </a:r>
            <a:r>
              <a:rPr sz="2500" spc="-10" dirty="0">
                <a:latin typeface="Georgia"/>
                <a:cs typeface="Georgia"/>
              </a:rPr>
              <a:t>t</a:t>
            </a:r>
            <a:r>
              <a:rPr sz="2500" spc="-20" dirty="0">
                <a:latin typeface="Georgia"/>
                <a:cs typeface="Georgia"/>
              </a:rPr>
              <a:t>en</a:t>
            </a:r>
            <a:r>
              <a:rPr sz="2500" spc="-10" dirty="0">
                <a:latin typeface="Georgia"/>
                <a:cs typeface="Georgia"/>
              </a:rPr>
              <a:t>s</a:t>
            </a:r>
            <a:r>
              <a:rPr sz="2500" spc="-15" dirty="0">
                <a:latin typeface="Georgia"/>
                <a:cs typeface="Georgia"/>
              </a:rPr>
              <a:t>e</a:t>
            </a:r>
            <a:r>
              <a:rPr sz="2500" spc="-10" dirty="0">
                <a:latin typeface="Georgia"/>
                <a:cs typeface="Georgia"/>
              </a:rPr>
              <a:t> </a:t>
            </a:r>
            <a:r>
              <a:rPr sz="2500" spc="-20" dirty="0">
                <a:latin typeface="Georgia"/>
                <a:cs typeface="Georgia"/>
              </a:rPr>
              <a:t>d</a:t>
            </a:r>
            <a:r>
              <a:rPr sz="2500" spc="-15" dirty="0">
                <a:latin typeface="Georgia"/>
                <a:cs typeface="Georgia"/>
              </a:rPr>
              <a:t>e</a:t>
            </a:r>
            <a:r>
              <a:rPr sz="2500" spc="5" dirty="0">
                <a:latin typeface="Georgia"/>
                <a:cs typeface="Georgia"/>
              </a:rPr>
              <a:t> </a:t>
            </a:r>
            <a:r>
              <a:rPr sz="2500" spc="-20" dirty="0">
                <a:latin typeface="Georgia"/>
                <a:cs typeface="Georgia"/>
              </a:rPr>
              <a:t>Madrid</a:t>
            </a:r>
            <a:endParaRPr sz="2500" dirty="0">
              <a:latin typeface="Georgia"/>
              <a:cs typeface="Georgia"/>
            </a:endParaRPr>
          </a:p>
          <a:p>
            <a:pPr marL="12700">
              <a:lnSpc>
                <a:spcPct val="100000"/>
              </a:lnSpc>
              <a:tabLst>
                <a:tab pos="347345" algn="l"/>
              </a:tabLst>
            </a:pPr>
            <a:r>
              <a:rPr sz="2500" spc="-15" dirty="0">
                <a:latin typeface="Arial"/>
                <a:cs typeface="Arial"/>
              </a:rPr>
              <a:t>+	</a:t>
            </a:r>
            <a:r>
              <a:rPr sz="2500" spc="-20" dirty="0">
                <a:latin typeface="Georgia"/>
                <a:cs typeface="Georgia"/>
              </a:rPr>
              <a:t>Universit</a:t>
            </a:r>
            <a:r>
              <a:rPr sz="2500" spc="-15" dirty="0">
                <a:latin typeface="Georgia"/>
                <a:cs typeface="Georgia"/>
              </a:rPr>
              <a:t>é</a:t>
            </a:r>
            <a:r>
              <a:rPr sz="2500" spc="20" dirty="0">
                <a:latin typeface="Georgia"/>
                <a:cs typeface="Georgia"/>
              </a:rPr>
              <a:t> </a:t>
            </a:r>
            <a:r>
              <a:rPr sz="2500" spc="-15" dirty="0">
                <a:latin typeface="Georgia"/>
                <a:cs typeface="Georgia"/>
              </a:rPr>
              <a:t>Paris</a:t>
            </a:r>
            <a:r>
              <a:rPr sz="2500" spc="5" dirty="0">
                <a:latin typeface="Georgia"/>
                <a:cs typeface="Georgia"/>
              </a:rPr>
              <a:t> </a:t>
            </a:r>
            <a:r>
              <a:rPr sz="2500" spc="-15" dirty="0">
                <a:latin typeface="Georgia"/>
                <a:cs typeface="Georgia"/>
              </a:rPr>
              <a:t>1</a:t>
            </a:r>
            <a:endParaRPr sz="2500" dirty="0">
              <a:latin typeface="Georgia"/>
              <a:cs typeface="Georgia"/>
            </a:endParaRPr>
          </a:p>
          <a:p>
            <a:pPr marL="347980">
              <a:lnSpc>
                <a:spcPts val="2980"/>
              </a:lnSpc>
            </a:pPr>
            <a:r>
              <a:rPr sz="2500" spc="-15" dirty="0">
                <a:latin typeface="Georgia"/>
                <a:cs typeface="Georgia"/>
              </a:rPr>
              <a:t>Panthéon-Sor</a:t>
            </a:r>
            <a:r>
              <a:rPr sz="2500" spc="-30" dirty="0">
                <a:latin typeface="Georgia"/>
                <a:cs typeface="Georgia"/>
              </a:rPr>
              <a:t>b</a:t>
            </a:r>
            <a:r>
              <a:rPr sz="2500" spc="-20" dirty="0">
                <a:latin typeface="Georgia"/>
                <a:cs typeface="Georgia"/>
              </a:rPr>
              <a:t>onne</a:t>
            </a:r>
            <a:endParaRPr sz="2500" dirty="0">
              <a:latin typeface="Georgia"/>
              <a:cs typeface="Georgia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9498861" y="3591022"/>
            <a:ext cx="199390" cy="306070"/>
          </a:xfrm>
          <a:custGeom>
            <a:avLst/>
            <a:gdLst/>
            <a:ahLst/>
            <a:cxnLst/>
            <a:rect l="l" t="t" r="r" b="b"/>
            <a:pathLst>
              <a:path w="199390" h="306070">
                <a:moveTo>
                  <a:pt x="111564" y="0"/>
                </a:moveTo>
                <a:lnTo>
                  <a:pt x="66453" y="7705"/>
                </a:lnTo>
                <a:lnTo>
                  <a:pt x="31469" y="29671"/>
                </a:lnTo>
                <a:lnTo>
                  <a:pt x="8642" y="62550"/>
                </a:lnTo>
                <a:lnTo>
                  <a:pt x="0" y="102993"/>
                </a:lnTo>
                <a:lnTo>
                  <a:pt x="907" y="114064"/>
                </a:lnTo>
                <a:lnTo>
                  <a:pt x="12864" y="154007"/>
                </a:lnTo>
                <a:lnTo>
                  <a:pt x="34201" y="199094"/>
                </a:lnTo>
                <a:lnTo>
                  <a:pt x="59166" y="242957"/>
                </a:lnTo>
                <a:lnTo>
                  <a:pt x="82011" y="279231"/>
                </a:lnTo>
                <a:lnTo>
                  <a:pt x="99798" y="305591"/>
                </a:lnTo>
                <a:lnTo>
                  <a:pt x="103361" y="300457"/>
                </a:lnTo>
                <a:lnTo>
                  <a:pt x="126617" y="265268"/>
                </a:lnTo>
                <a:lnTo>
                  <a:pt x="151276" y="224794"/>
                </a:lnTo>
                <a:lnTo>
                  <a:pt x="175557" y="179606"/>
                </a:lnTo>
                <a:lnTo>
                  <a:pt x="193551" y="136324"/>
                </a:lnTo>
                <a:lnTo>
                  <a:pt x="199136" y="111797"/>
                </a:lnTo>
                <a:lnTo>
                  <a:pt x="198288" y="95734"/>
                </a:lnTo>
                <a:lnTo>
                  <a:pt x="185475" y="53115"/>
                </a:lnTo>
                <a:lnTo>
                  <a:pt x="159858" y="21115"/>
                </a:lnTo>
                <a:lnTo>
                  <a:pt x="124781" y="2646"/>
                </a:lnTo>
                <a:lnTo>
                  <a:pt x="111564" y="0"/>
                </a:lnTo>
                <a:close/>
              </a:path>
            </a:pathLst>
          </a:custGeom>
          <a:solidFill>
            <a:srgbClr val="E69F8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8549409" y="3227673"/>
            <a:ext cx="199390" cy="306070"/>
          </a:xfrm>
          <a:custGeom>
            <a:avLst/>
            <a:gdLst/>
            <a:ahLst/>
            <a:cxnLst/>
            <a:rect l="l" t="t" r="r" b="b"/>
            <a:pathLst>
              <a:path w="199390" h="306070">
                <a:moveTo>
                  <a:pt x="111564" y="0"/>
                </a:moveTo>
                <a:lnTo>
                  <a:pt x="66452" y="7688"/>
                </a:lnTo>
                <a:lnTo>
                  <a:pt x="31469" y="29626"/>
                </a:lnTo>
                <a:lnTo>
                  <a:pt x="8641" y="62499"/>
                </a:lnTo>
                <a:lnTo>
                  <a:pt x="0" y="102991"/>
                </a:lnTo>
                <a:lnTo>
                  <a:pt x="907" y="114062"/>
                </a:lnTo>
                <a:lnTo>
                  <a:pt x="12864" y="154006"/>
                </a:lnTo>
                <a:lnTo>
                  <a:pt x="34200" y="199093"/>
                </a:lnTo>
                <a:lnTo>
                  <a:pt x="59165" y="242957"/>
                </a:lnTo>
                <a:lnTo>
                  <a:pt x="82010" y="279231"/>
                </a:lnTo>
                <a:lnTo>
                  <a:pt x="99798" y="305593"/>
                </a:lnTo>
                <a:lnTo>
                  <a:pt x="103362" y="300459"/>
                </a:lnTo>
                <a:lnTo>
                  <a:pt x="126617" y="265270"/>
                </a:lnTo>
                <a:lnTo>
                  <a:pt x="151276" y="224796"/>
                </a:lnTo>
                <a:lnTo>
                  <a:pt x="175557" y="179608"/>
                </a:lnTo>
                <a:lnTo>
                  <a:pt x="193551" y="136325"/>
                </a:lnTo>
                <a:lnTo>
                  <a:pt x="199136" y="111799"/>
                </a:lnTo>
                <a:lnTo>
                  <a:pt x="198288" y="95709"/>
                </a:lnTo>
                <a:lnTo>
                  <a:pt x="185475" y="53061"/>
                </a:lnTo>
                <a:lnTo>
                  <a:pt x="159858" y="21079"/>
                </a:lnTo>
                <a:lnTo>
                  <a:pt x="124781" y="2640"/>
                </a:lnTo>
                <a:lnTo>
                  <a:pt x="111564" y="0"/>
                </a:lnTo>
                <a:close/>
              </a:path>
            </a:pathLst>
          </a:custGeom>
          <a:solidFill>
            <a:srgbClr val="ECCCF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9569219" y="1703688"/>
            <a:ext cx="199390" cy="306070"/>
          </a:xfrm>
          <a:custGeom>
            <a:avLst/>
            <a:gdLst/>
            <a:ahLst/>
            <a:cxnLst/>
            <a:rect l="l" t="t" r="r" b="b"/>
            <a:pathLst>
              <a:path w="199390" h="306069">
                <a:moveTo>
                  <a:pt x="111561" y="0"/>
                </a:moveTo>
                <a:lnTo>
                  <a:pt x="66400" y="7679"/>
                </a:lnTo>
                <a:lnTo>
                  <a:pt x="31423" y="29610"/>
                </a:lnTo>
                <a:lnTo>
                  <a:pt x="8625" y="62478"/>
                </a:lnTo>
                <a:lnTo>
                  <a:pt x="0" y="102967"/>
                </a:lnTo>
                <a:lnTo>
                  <a:pt x="906" y="114042"/>
                </a:lnTo>
                <a:lnTo>
                  <a:pt x="12852" y="153999"/>
                </a:lnTo>
                <a:lnTo>
                  <a:pt x="34168" y="199098"/>
                </a:lnTo>
                <a:lnTo>
                  <a:pt x="59107" y="242970"/>
                </a:lnTo>
                <a:lnTo>
                  <a:pt x="81923" y="279243"/>
                </a:lnTo>
                <a:lnTo>
                  <a:pt x="99671" y="305578"/>
                </a:lnTo>
                <a:lnTo>
                  <a:pt x="103237" y="300446"/>
                </a:lnTo>
                <a:lnTo>
                  <a:pt x="126512" y="265272"/>
                </a:lnTo>
                <a:lnTo>
                  <a:pt x="151195" y="224814"/>
                </a:lnTo>
                <a:lnTo>
                  <a:pt x="175504" y="179638"/>
                </a:lnTo>
                <a:lnTo>
                  <a:pt x="193527" y="136361"/>
                </a:lnTo>
                <a:lnTo>
                  <a:pt x="199131" y="111831"/>
                </a:lnTo>
                <a:lnTo>
                  <a:pt x="198283" y="95743"/>
                </a:lnTo>
                <a:lnTo>
                  <a:pt x="185461" y="53100"/>
                </a:lnTo>
                <a:lnTo>
                  <a:pt x="159837" y="21116"/>
                </a:lnTo>
                <a:lnTo>
                  <a:pt x="124768" y="2654"/>
                </a:lnTo>
                <a:lnTo>
                  <a:pt x="111561" y="0"/>
                </a:lnTo>
                <a:close/>
              </a:path>
            </a:pathLst>
          </a:custGeom>
          <a:solidFill>
            <a:srgbClr val="C7C7C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6861454" y="2653267"/>
            <a:ext cx="199390" cy="306070"/>
          </a:xfrm>
          <a:custGeom>
            <a:avLst/>
            <a:gdLst/>
            <a:ahLst/>
            <a:cxnLst/>
            <a:rect l="l" t="t" r="r" b="b"/>
            <a:pathLst>
              <a:path w="199390" h="306069">
                <a:moveTo>
                  <a:pt x="111685" y="0"/>
                </a:moveTo>
                <a:lnTo>
                  <a:pt x="66529" y="7670"/>
                </a:lnTo>
                <a:lnTo>
                  <a:pt x="31520" y="29577"/>
                </a:lnTo>
                <a:lnTo>
                  <a:pt x="8672" y="62412"/>
                </a:lnTo>
                <a:lnTo>
                  <a:pt x="0" y="102864"/>
                </a:lnTo>
                <a:lnTo>
                  <a:pt x="906" y="113948"/>
                </a:lnTo>
                <a:lnTo>
                  <a:pt x="12852" y="153913"/>
                </a:lnTo>
                <a:lnTo>
                  <a:pt x="34173" y="199005"/>
                </a:lnTo>
                <a:lnTo>
                  <a:pt x="59126" y="242871"/>
                </a:lnTo>
                <a:lnTo>
                  <a:pt x="81969" y="279154"/>
                </a:lnTo>
                <a:lnTo>
                  <a:pt x="99796" y="305578"/>
                </a:lnTo>
                <a:lnTo>
                  <a:pt x="103362" y="300446"/>
                </a:lnTo>
                <a:lnTo>
                  <a:pt x="126637" y="265272"/>
                </a:lnTo>
                <a:lnTo>
                  <a:pt x="151320" y="224814"/>
                </a:lnTo>
                <a:lnTo>
                  <a:pt x="175629" y="179638"/>
                </a:lnTo>
                <a:lnTo>
                  <a:pt x="193652" y="136361"/>
                </a:lnTo>
                <a:lnTo>
                  <a:pt x="199255" y="111831"/>
                </a:lnTo>
                <a:lnTo>
                  <a:pt x="198408" y="95743"/>
                </a:lnTo>
                <a:lnTo>
                  <a:pt x="185586" y="53100"/>
                </a:lnTo>
                <a:lnTo>
                  <a:pt x="159961" y="21116"/>
                </a:lnTo>
                <a:lnTo>
                  <a:pt x="124893" y="2654"/>
                </a:lnTo>
                <a:lnTo>
                  <a:pt x="111685" y="0"/>
                </a:lnTo>
                <a:close/>
              </a:path>
            </a:pathLst>
          </a:custGeom>
          <a:solidFill>
            <a:srgbClr val="FF714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7471052" y="3614532"/>
            <a:ext cx="199390" cy="306070"/>
          </a:xfrm>
          <a:custGeom>
            <a:avLst/>
            <a:gdLst/>
            <a:ahLst/>
            <a:cxnLst/>
            <a:rect l="l" t="t" r="r" b="b"/>
            <a:pathLst>
              <a:path w="199390" h="306070">
                <a:moveTo>
                  <a:pt x="111561" y="0"/>
                </a:moveTo>
                <a:lnTo>
                  <a:pt x="66400" y="7695"/>
                </a:lnTo>
                <a:lnTo>
                  <a:pt x="31423" y="29655"/>
                </a:lnTo>
                <a:lnTo>
                  <a:pt x="8625" y="62529"/>
                </a:lnTo>
                <a:lnTo>
                  <a:pt x="0" y="102968"/>
                </a:lnTo>
                <a:lnTo>
                  <a:pt x="906" y="114043"/>
                </a:lnTo>
                <a:lnTo>
                  <a:pt x="12853" y="154000"/>
                </a:lnTo>
                <a:lnTo>
                  <a:pt x="34169" y="199099"/>
                </a:lnTo>
                <a:lnTo>
                  <a:pt x="59108" y="242970"/>
                </a:lnTo>
                <a:lnTo>
                  <a:pt x="81925" y="279243"/>
                </a:lnTo>
                <a:lnTo>
                  <a:pt x="99671" y="305576"/>
                </a:lnTo>
                <a:lnTo>
                  <a:pt x="103237" y="300444"/>
                </a:lnTo>
                <a:lnTo>
                  <a:pt x="126512" y="265271"/>
                </a:lnTo>
                <a:lnTo>
                  <a:pt x="151195" y="224812"/>
                </a:lnTo>
                <a:lnTo>
                  <a:pt x="175504" y="179636"/>
                </a:lnTo>
                <a:lnTo>
                  <a:pt x="193527" y="136359"/>
                </a:lnTo>
                <a:lnTo>
                  <a:pt x="199131" y="111829"/>
                </a:lnTo>
                <a:lnTo>
                  <a:pt x="198283" y="95768"/>
                </a:lnTo>
                <a:lnTo>
                  <a:pt x="185461" y="53155"/>
                </a:lnTo>
                <a:lnTo>
                  <a:pt x="159836" y="21152"/>
                </a:lnTo>
                <a:lnTo>
                  <a:pt x="124768" y="2660"/>
                </a:lnTo>
                <a:lnTo>
                  <a:pt x="111561" y="0"/>
                </a:lnTo>
                <a:close/>
              </a:path>
            </a:pathLst>
          </a:custGeom>
          <a:solidFill>
            <a:srgbClr val="005A4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7377201" y="4095100"/>
            <a:ext cx="199390" cy="306070"/>
          </a:xfrm>
          <a:custGeom>
            <a:avLst/>
            <a:gdLst/>
            <a:ahLst/>
            <a:cxnLst/>
            <a:rect l="l" t="t" r="r" b="b"/>
            <a:pathLst>
              <a:path w="199390" h="306070">
                <a:moveTo>
                  <a:pt x="111685" y="0"/>
                </a:moveTo>
                <a:lnTo>
                  <a:pt x="66529" y="7686"/>
                </a:lnTo>
                <a:lnTo>
                  <a:pt x="31521" y="29622"/>
                </a:lnTo>
                <a:lnTo>
                  <a:pt x="8673" y="62463"/>
                </a:lnTo>
                <a:lnTo>
                  <a:pt x="0" y="102866"/>
                </a:lnTo>
                <a:lnTo>
                  <a:pt x="906" y="113949"/>
                </a:lnTo>
                <a:lnTo>
                  <a:pt x="12852" y="153914"/>
                </a:lnTo>
                <a:lnTo>
                  <a:pt x="34174" y="199006"/>
                </a:lnTo>
                <a:lnTo>
                  <a:pt x="59127" y="242871"/>
                </a:lnTo>
                <a:lnTo>
                  <a:pt x="81970" y="279155"/>
                </a:lnTo>
                <a:lnTo>
                  <a:pt x="99796" y="305576"/>
                </a:lnTo>
                <a:lnTo>
                  <a:pt x="103362" y="300444"/>
                </a:lnTo>
                <a:lnTo>
                  <a:pt x="126637" y="265271"/>
                </a:lnTo>
                <a:lnTo>
                  <a:pt x="151320" y="224812"/>
                </a:lnTo>
                <a:lnTo>
                  <a:pt x="175629" y="179636"/>
                </a:lnTo>
                <a:lnTo>
                  <a:pt x="193652" y="136359"/>
                </a:lnTo>
                <a:lnTo>
                  <a:pt x="199255" y="111829"/>
                </a:lnTo>
                <a:lnTo>
                  <a:pt x="198408" y="95768"/>
                </a:lnTo>
                <a:lnTo>
                  <a:pt x="185586" y="53155"/>
                </a:lnTo>
                <a:lnTo>
                  <a:pt x="159961" y="21152"/>
                </a:lnTo>
                <a:lnTo>
                  <a:pt x="124893" y="2660"/>
                </a:lnTo>
                <a:lnTo>
                  <a:pt x="111685" y="0"/>
                </a:lnTo>
                <a:close/>
              </a:path>
            </a:pathLst>
          </a:custGeom>
          <a:solidFill>
            <a:srgbClr val="FFFF8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6439558" y="5455016"/>
            <a:ext cx="199390" cy="306070"/>
          </a:xfrm>
          <a:custGeom>
            <a:avLst/>
            <a:gdLst/>
            <a:ahLst/>
            <a:cxnLst/>
            <a:rect l="l" t="t" r="r" b="b"/>
            <a:pathLst>
              <a:path w="199390" h="306070">
                <a:moveTo>
                  <a:pt x="111561" y="0"/>
                </a:moveTo>
                <a:lnTo>
                  <a:pt x="66400" y="7695"/>
                </a:lnTo>
                <a:lnTo>
                  <a:pt x="31423" y="29655"/>
                </a:lnTo>
                <a:lnTo>
                  <a:pt x="8625" y="62529"/>
                </a:lnTo>
                <a:lnTo>
                  <a:pt x="0" y="102968"/>
                </a:lnTo>
                <a:lnTo>
                  <a:pt x="906" y="114043"/>
                </a:lnTo>
                <a:lnTo>
                  <a:pt x="12853" y="154000"/>
                </a:lnTo>
                <a:lnTo>
                  <a:pt x="34169" y="199099"/>
                </a:lnTo>
                <a:lnTo>
                  <a:pt x="59108" y="242970"/>
                </a:lnTo>
                <a:lnTo>
                  <a:pt x="81925" y="279243"/>
                </a:lnTo>
                <a:lnTo>
                  <a:pt x="99671" y="305576"/>
                </a:lnTo>
                <a:lnTo>
                  <a:pt x="103237" y="300444"/>
                </a:lnTo>
                <a:lnTo>
                  <a:pt x="126512" y="265271"/>
                </a:lnTo>
                <a:lnTo>
                  <a:pt x="151195" y="224812"/>
                </a:lnTo>
                <a:lnTo>
                  <a:pt x="175504" y="179636"/>
                </a:lnTo>
                <a:lnTo>
                  <a:pt x="193527" y="136359"/>
                </a:lnTo>
                <a:lnTo>
                  <a:pt x="199131" y="111829"/>
                </a:lnTo>
                <a:lnTo>
                  <a:pt x="198283" y="95768"/>
                </a:lnTo>
                <a:lnTo>
                  <a:pt x="185461" y="53155"/>
                </a:lnTo>
                <a:lnTo>
                  <a:pt x="159836" y="21152"/>
                </a:lnTo>
                <a:lnTo>
                  <a:pt x="124768" y="2660"/>
                </a:lnTo>
                <a:lnTo>
                  <a:pt x="111561" y="0"/>
                </a:lnTo>
                <a:close/>
              </a:path>
            </a:pathLst>
          </a:custGeom>
          <a:solidFill>
            <a:srgbClr val="A969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8420504" y="4798553"/>
            <a:ext cx="199390" cy="306070"/>
          </a:xfrm>
          <a:custGeom>
            <a:avLst/>
            <a:gdLst/>
            <a:ahLst/>
            <a:cxnLst/>
            <a:rect l="l" t="t" r="r" b="b"/>
            <a:pathLst>
              <a:path w="199390" h="306070">
                <a:moveTo>
                  <a:pt x="111561" y="0"/>
                </a:moveTo>
                <a:lnTo>
                  <a:pt x="66400" y="7695"/>
                </a:lnTo>
                <a:lnTo>
                  <a:pt x="31423" y="29655"/>
                </a:lnTo>
                <a:lnTo>
                  <a:pt x="8625" y="62529"/>
                </a:lnTo>
                <a:lnTo>
                  <a:pt x="0" y="102968"/>
                </a:lnTo>
                <a:lnTo>
                  <a:pt x="906" y="114043"/>
                </a:lnTo>
                <a:lnTo>
                  <a:pt x="12853" y="154000"/>
                </a:lnTo>
                <a:lnTo>
                  <a:pt x="34169" y="199099"/>
                </a:lnTo>
                <a:lnTo>
                  <a:pt x="59108" y="242970"/>
                </a:lnTo>
                <a:lnTo>
                  <a:pt x="81925" y="279243"/>
                </a:lnTo>
                <a:lnTo>
                  <a:pt x="99671" y="305576"/>
                </a:lnTo>
                <a:lnTo>
                  <a:pt x="103237" y="300444"/>
                </a:lnTo>
                <a:lnTo>
                  <a:pt x="126512" y="265271"/>
                </a:lnTo>
                <a:lnTo>
                  <a:pt x="151195" y="224812"/>
                </a:lnTo>
                <a:lnTo>
                  <a:pt x="175504" y="179636"/>
                </a:lnTo>
                <a:lnTo>
                  <a:pt x="193527" y="136359"/>
                </a:lnTo>
                <a:lnTo>
                  <a:pt x="199131" y="111829"/>
                </a:lnTo>
                <a:lnTo>
                  <a:pt x="198283" y="95768"/>
                </a:lnTo>
                <a:lnTo>
                  <a:pt x="185461" y="53155"/>
                </a:lnTo>
                <a:lnTo>
                  <a:pt x="159836" y="21152"/>
                </a:lnTo>
                <a:lnTo>
                  <a:pt x="124768" y="2660"/>
                </a:lnTo>
                <a:lnTo>
                  <a:pt x="111561" y="0"/>
                </a:lnTo>
                <a:close/>
              </a:path>
            </a:pathLst>
          </a:custGeom>
          <a:solidFill>
            <a:srgbClr val="3A38EB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50036" y="360306"/>
            <a:ext cx="8893963" cy="148758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5815"/>
              </a:lnSpc>
            </a:pPr>
            <a:r>
              <a:rPr lang="es-ES" sz="4600" spc="-25" dirty="0" err="1" smtClean="0">
                <a:latin typeface="Georgia"/>
                <a:cs typeface="Georgia"/>
              </a:rPr>
              <a:t>Seed</a:t>
            </a:r>
            <a:r>
              <a:rPr lang="es-ES" sz="4600" spc="-25" dirty="0" smtClean="0">
                <a:latin typeface="Georgia"/>
                <a:cs typeface="Georgia"/>
              </a:rPr>
              <a:t> </a:t>
            </a:r>
            <a:r>
              <a:rPr lang="es-ES" sz="4600" spc="-25" dirty="0" err="1" smtClean="0">
                <a:latin typeface="Georgia"/>
                <a:cs typeface="Georgia"/>
              </a:rPr>
              <a:t>Funding</a:t>
            </a:r>
            <a:r>
              <a:rPr lang="es-ES" sz="4600" spc="-25" dirty="0" smtClean="0">
                <a:latin typeface="Georgia"/>
                <a:cs typeface="Georgia"/>
              </a:rPr>
              <a:t> Una Europa: convocatorias</a:t>
            </a:r>
            <a:endParaRPr sz="4600" dirty="0">
              <a:latin typeface="Georgia"/>
              <a:cs typeface="Georgi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50037" y="2036996"/>
            <a:ext cx="7598563" cy="32060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500"/>
              </a:lnSpc>
            </a:pPr>
            <a:r>
              <a:rPr lang="es-ES" sz="2100" dirty="0" smtClean="0">
                <a:latin typeface="Arial"/>
                <a:cs typeface="Arial"/>
              </a:rPr>
              <a:t>Lola Prieto – Servicio de Relaciones Internacionales</a:t>
            </a:r>
            <a:endParaRPr sz="2100" dirty="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8754998" y="0"/>
            <a:ext cx="3435350" cy="1444625"/>
          </a:xfrm>
          <a:custGeom>
            <a:avLst/>
            <a:gdLst/>
            <a:ahLst/>
            <a:cxnLst/>
            <a:rect l="l" t="t" r="r" b="b"/>
            <a:pathLst>
              <a:path w="3435350" h="1444625">
                <a:moveTo>
                  <a:pt x="0" y="1444116"/>
                </a:moveTo>
                <a:lnTo>
                  <a:pt x="3435350" y="1444116"/>
                </a:lnTo>
                <a:lnTo>
                  <a:pt x="3435350" y="0"/>
                </a:lnTo>
                <a:lnTo>
                  <a:pt x="0" y="0"/>
                </a:lnTo>
                <a:lnTo>
                  <a:pt x="0" y="144411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8754998" y="0"/>
            <a:ext cx="3435350" cy="144411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spc="-15" dirty="0"/>
              <a:t>5</a:t>
            </a:fld>
            <a:endParaRPr spc="-15" dirty="0"/>
          </a:p>
        </p:txBody>
      </p:sp>
    </p:spTree>
    <p:extLst>
      <p:ext uri="{BB962C8B-B14F-4D97-AF65-F5344CB8AC3E}">
        <p14:creationId xmlns:p14="http://schemas.microsoft.com/office/powerpoint/2010/main" val="156185939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11038585" y="288036"/>
            <a:ext cx="863485" cy="86359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78422" y="6115499"/>
            <a:ext cx="3052572" cy="62675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87972" y="527938"/>
            <a:ext cx="8159115" cy="0"/>
          </a:xfrm>
          <a:custGeom>
            <a:avLst/>
            <a:gdLst/>
            <a:ahLst/>
            <a:cxnLst/>
            <a:rect l="l" t="t" r="r" b="b"/>
            <a:pathLst>
              <a:path w="8159115">
                <a:moveTo>
                  <a:pt x="0" y="0"/>
                </a:moveTo>
                <a:lnTo>
                  <a:pt x="8158924" y="0"/>
                </a:lnTo>
              </a:path>
            </a:pathLst>
          </a:custGeom>
          <a:ln w="635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275336" y="212945"/>
            <a:ext cx="2878455" cy="24622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es-ES" sz="1600" spc="-10" dirty="0" err="1" smtClean="0">
                <a:latin typeface="Arial"/>
                <a:cs typeface="Arial"/>
              </a:rPr>
              <a:t>Seed</a:t>
            </a:r>
            <a:r>
              <a:rPr lang="es-ES" sz="1600" spc="-10" dirty="0" smtClean="0">
                <a:latin typeface="Arial"/>
                <a:cs typeface="Arial"/>
              </a:rPr>
              <a:t> </a:t>
            </a:r>
            <a:r>
              <a:rPr lang="es-ES" sz="1600" spc="-10" dirty="0" err="1" smtClean="0">
                <a:latin typeface="Arial"/>
                <a:cs typeface="Arial"/>
              </a:rPr>
              <a:t>Fundina</a:t>
            </a:r>
            <a:r>
              <a:rPr lang="es-ES" sz="1600" spc="-10" dirty="0" smtClean="0">
                <a:latin typeface="Arial"/>
                <a:cs typeface="Arial"/>
              </a:rPr>
              <a:t> Una Europa</a:t>
            </a:r>
            <a:endParaRPr sz="1600" dirty="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75336" y="1203135"/>
            <a:ext cx="3669029" cy="38472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347345" algn="l"/>
              </a:tabLst>
            </a:pPr>
            <a:endParaRPr sz="2500" dirty="0">
              <a:latin typeface="Georgia"/>
              <a:cs typeface="Georgi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75336" y="914400"/>
            <a:ext cx="10629440" cy="59862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s-ES" sz="1600" b="1" dirty="0" smtClean="0"/>
              <a:t>Objeto</a:t>
            </a:r>
            <a:r>
              <a:rPr lang="es-ES" sz="1600" dirty="0"/>
              <a:t>: apoyar el establecimiento de actividades de colaboración a largo plazo entre las universidades socias. La idea es “plantar una semilla” que pueda atraer financiación </a:t>
            </a:r>
            <a:r>
              <a:rPr lang="es-ES" sz="1600" dirty="0" smtClean="0"/>
              <a:t>externa</a:t>
            </a:r>
          </a:p>
          <a:p>
            <a:pPr lvl="0"/>
            <a:endParaRPr lang="es-ES" sz="1600" dirty="0"/>
          </a:p>
          <a:p>
            <a:pPr lvl="0"/>
            <a:r>
              <a:rPr lang="es-ES" sz="1600" dirty="0"/>
              <a:t>Algunas ideas de </a:t>
            </a:r>
            <a:r>
              <a:rPr lang="es-ES" sz="1600" b="1" dirty="0"/>
              <a:t>iniciativas</a:t>
            </a:r>
            <a:r>
              <a:rPr lang="es-ES" sz="1600" dirty="0"/>
              <a:t> </a:t>
            </a:r>
            <a:r>
              <a:rPr lang="es-ES" sz="1600" i="1" dirty="0" err="1"/>
              <a:t>seed</a:t>
            </a:r>
            <a:r>
              <a:rPr lang="es-ES" sz="1600" i="1" dirty="0"/>
              <a:t> </a:t>
            </a:r>
            <a:r>
              <a:rPr lang="es-ES" sz="1600" i="1" dirty="0" err="1" smtClean="0"/>
              <a:t>funding</a:t>
            </a:r>
            <a:r>
              <a:rPr lang="es-ES" sz="1600" dirty="0" smtClean="0"/>
              <a:t>:</a:t>
            </a:r>
            <a:endParaRPr lang="es-ES" sz="1600" dirty="0"/>
          </a:p>
          <a:p>
            <a:pPr lvl="1"/>
            <a:r>
              <a:rPr lang="es-ES" sz="1600" dirty="0"/>
              <a:t>Organización de talleres o seminarios conjuntos</a:t>
            </a:r>
          </a:p>
          <a:p>
            <a:pPr lvl="1"/>
            <a:r>
              <a:rPr lang="es-ES" sz="1600" dirty="0"/>
              <a:t>Preparación de formatos educativos o de investigación </a:t>
            </a:r>
            <a:r>
              <a:rPr lang="es-ES" sz="1600" dirty="0" smtClean="0"/>
              <a:t>conjuntos</a:t>
            </a:r>
          </a:p>
          <a:p>
            <a:pPr lvl="1"/>
            <a:endParaRPr lang="es-ES" sz="1600" dirty="0"/>
          </a:p>
          <a:p>
            <a:pPr lvl="0"/>
            <a:r>
              <a:rPr lang="es-ES" sz="1600" b="1" dirty="0"/>
              <a:t>Convocatorias: </a:t>
            </a:r>
          </a:p>
          <a:p>
            <a:pPr lvl="1"/>
            <a:r>
              <a:rPr lang="es-ES" sz="1600" dirty="0"/>
              <a:t>Se publican con carácter anual</a:t>
            </a:r>
          </a:p>
          <a:p>
            <a:pPr lvl="1"/>
            <a:r>
              <a:rPr lang="es-ES" sz="1600" dirty="0"/>
              <a:t>Los criterios de elegibilidad, evaluación y financiación se definen en el texto de cada convocatoria, aplicando los siguientes principios: </a:t>
            </a:r>
          </a:p>
          <a:p>
            <a:pPr lvl="2"/>
            <a:r>
              <a:rPr lang="es-ES" sz="1600" dirty="0"/>
              <a:t>Abierto a todas las disciplinas académicas y áreas de gestión académica</a:t>
            </a:r>
          </a:p>
          <a:p>
            <a:pPr lvl="2"/>
            <a:r>
              <a:rPr lang="es-ES" sz="1600" dirty="0"/>
              <a:t>Cada proyecto debe estar coordinado por un personal académico o no académico (</a:t>
            </a:r>
            <a:r>
              <a:rPr lang="es-ES" sz="1600" i="1" dirty="0"/>
              <a:t>senior</a:t>
            </a:r>
            <a:r>
              <a:rPr lang="es-ES" sz="1600" dirty="0"/>
              <a:t>) de alguna de las universidades socias, con la participación de personal de la misma categoría de, al menos, otras tres universidades Una Europa</a:t>
            </a:r>
          </a:p>
          <a:p>
            <a:pPr lvl="2"/>
            <a:r>
              <a:rPr lang="es-ES" sz="1600" dirty="0"/>
              <a:t>Pueden participar terceras instituciones (académicas y no académicas), pero estas no recibirán financiación directa Una Europa</a:t>
            </a:r>
          </a:p>
          <a:p>
            <a:pPr lvl="2"/>
            <a:r>
              <a:rPr lang="es-ES" sz="1600" dirty="0"/>
              <a:t>Los proyectos no pueden tener doble </a:t>
            </a:r>
            <a:r>
              <a:rPr lang="es-ES" sz="1600" dirty="0" smtClean="0"/>
              <a:t>financiación</a:t>
            </a:r>
          </a:p>
          <a:p>
            <a:pPr lvl="1"/>
            <a:r>
              <a:rPr lang="es-ES" sz="1600" dirty="0" smtClean="0"/>
              <a:t>Selección: Comité formado por miembros del personal de cada universidad de Una Europa </a:t>
            </a:r>
          </a:p>
          <a:p>
            <a:pPr lvl="2"/>
            <a:endParaRPr lang="es-ES" sz="2400" dirty="0"/>
          </a:p>
          <a:p>
            <a:pPr lvl="2"/>
            <a:r>
              <a:rPr lang="es-ES" dirty="0" smtClean="0"/>
              <a:t> </a:t>
            </a:r>
            <a:endParaRPr lang="es-ES" sz="2400" dirty="0"/>
          </a:p>
          <a:p>
            <a:r>
              <a:rPr lang="es-ES" dirty="0"/>
              <a:t> </a:t>
            </a:r>
            <a:endParaRPr lang="es-ES" sz="2400" dirty="0"/>
          </a:p>
          <a:p>
            <a:pPr marL="12700">
              <a:lnSpc>
                <a:spcPct val="100000"/>
              </a:lnSpc>
              <a:tabLst>
                <a:tab pos="347345" algn="l"/>
              </a:tabLst>
            </a:pPr>
            <a:endParaRPr sz="2500" dirty="0">
              <a:latin typeface="Georgia"/>
              <a:cs typeface="Georgia"/>
            </a:endParaRPr>
          </a:p>
        </p:txBody>
      </p:sp>
    </p:spTree>
    <p:extLst>
      <p:ext uri="{BB962C8B-B14F-4D97-AF65-F5344CB8AC3E}">
        <p14:creationId xmlns:p14="http://schemas.microsoft.com/office/powerpoint/2010/main" val="300049893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11038585" y="288036"/>
            <a:ext cx="863485" cy="86359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78422" y="6115499"/>
            <a:ext cx="3052572" cy="62675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87972" y="527938"/>
            <a:ext cx="8159115" cy="0"/>
          </a:xfrm>
          <a:custGeom>
            <a:avLst/>
            <a:gdLst/>
            <a:ahLst/>
            <a:cxnLst/>
            <a:rect l="l" t="t" r="r" b="b"/>
            <a:pathLst>
              <a:path w="8159115">
                <a:moveTo>
                  <a:pt x="0" y="0"/>
                </a:moveTo>
                <a:lnTo>
                  <a:pt x="8158924" y="0"/>
                </a:lnTo>
              </a:path>
            </a:pathLst>
          </a:custGeom>
          <a:ln w="635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275336" y="212945"/>
            <a:ext cx="2878455" cy="24622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es-ES" sz="1600" spc="-10" dirty="0" err="1" smtClean="0">
                <a:latin typeface="Arial"/>
                <a:cs typeface="Arial"/>
              </a:rPr>
              <a:t>Seed</a:t>
            </a:r>
            <a:r>
              <a:rPr lang="es-ES" sz="1600" spc="-10" dirty="0" smtClean="0">
                <a:latin typeface="Arial"/>
                <a:cs typeface="Arial"/>
              </a:rPr>
              <a:t> </a:t>
            </a:r>
            <a:r>
              <a:rPr lang="es-ES" sz="1600" spc="-10" dirty="0" err="1" smtClean="0">
                <a:latin typeface="Arial"/>
                <a:cs typeface="Arial"/>
              </a:rPr>
              <a:t>Fundina</a:t>
            </a:r>
            <a:r>
              <a:rPr lang="es-ES" sz="1600" spc="-10" dirty="0" smtClean="0">
                <a:latin typeface="Arial"/>
                <a:cs typeface="Arial"/>
              </a:rPr>
              <a:t> Una Europa</a:t>
            </a:r>
            <a:endParaRPr sz="1600" dirty="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75336" y="1203135"/>
            <a:ext cx="3669029" cy="38472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347345" algn="l"/>
              </a:tabLst>
            </a:pPr>
            <a:endParaRPr sz="2500" dirty="0">
              <a:latin typeface="Georgia"/>
              <a:cs typeface="Georgi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99917" y="1203135"/>
            <a:ext cx="10629440" cy="297004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1" algn="just"/>
            <a:r>
              <a:rPr lang="es-ES" b="1" dirty="0" smtClean="0"/>
              <a:t>Gestión económica</a:t>
            </a:r>
            <a:r>
              <a:rPr lang="es-ES" dirty="0" smtClean="0"/>
              <a:t> en la UCM de los proyectos financiados: Oficina de Relaciones Internacionales</a:t>
            </a:r>
          </a:p>
          <a:p>
            <a:pPr lvl="1" algn="just"/>
            <a:endParaRPr lang="es-ES" dirty="0"/>
          </a:p>
          <a:p>
            <a:pPr lvl="1" algn="just"/>
            <a:r>
              <a:rPr lang="es-ES" dirty="0" smtClean="0"/>
              <a:t>La </a:t>
            </a:r>
            <a:r>
              <a:rPr lang="es-ES" dirty="0"/>
              <a:t>próxima convocatoria está prevista en marzo de 2021 y se publicará en la web Una Europa: </a:t>
            </a:r>
            <a:r>
              <a:rPr lang="es-ES" u="sng" dirty="0">
                <a:hlinkClick r:id="rId5"/>
              </a:rPr>
              <a:t>https://</a:t>
            </a:r>
            <a:r>
              <a:rPr lang="es-ES" u="sng" dirty="0" smtClean="0">
                <a:hlinkClick r:id="rId5"/>
              </a:rPr>
              <a:t>www.una-europa.eu/initiatives/seed-funding</a:t>
            </a:r>
            <a:endParaRPr lang="es-ES" u="sng" dirty="0" smtClean="0"/>
          </a:p>
          <a:p>
            <a:pPr lvl="1" algn="just"/>
            <a:endParaRPr lang="es-ES" sz="2400" dirty="0"/>
          </a:p>
          <a:p>
            <a:pPr lvl="1" algn="just"/>
            <a:r>
              <a:rPr lang="es-ES" dirty="0"/>
              <a:t>Más información: </a:t>
            </a:r>
            <a:endParaRPr lang="es-ES" sz="2400" dirty="0"/>
          </a:p>
          <a:p>
            <a:pPr lvl="2" algn="just"/>
            <a:r>
              <a:rPr lang="es-ES" dirty="0"/>
              <a:t>Secretaría General Una Europa: </a:t>
            </a:r>
            <a:r>
              <a:rPr lang="es-ES" u="sng" dirty="0">
                <a:hlinkClick r:id="rId6"/>
              </a:rPr>
              <a:t>seedfunding@una-europa.eu</a:t>
            </a:r>
            <a:endParaRPr lang="es-ES" sz="2400" dirty="0"/>
          </a:p>
          <a:p>
            <a:pPr lvl="2" algn="just"/>
            <a:r>
              <a:rPr lang="es-ES" dirty="0" smtClean="0"/>
              <a:t>UCM (Oficina de </a:t>
            </a:r>
            <a:r>
              <a:rPr lang="es-ES" smtClean="0"/>
              <a:t>Relaciones Internacionales): </a:t>
            </a:r>
            <a:r>
              <a:rPr lang="es-ES" u="sng" dirty="0">
                <a:hlinkClick r:id="rId7"/>
              </a:rPr>
              <a:t>una-europa@ucm.es</a:t>
            </a:r>
            <a:r>
              <a:rPr lang="es-ES" dirty="0"/>
              <a:t> </a:t>
            </a:r>
            <a:endParaRPr lang="es-ES" sz="2400" dirty="0"/>
          </a:p>
          <a:p>
            <a:pPr algn="just"/>
            <a:r>
              <a:rPr lang="es-ES" dirty="0"/>
              <a:t> </a:t>
            </a:r>
            <a:endParaRPr lang="es-ES" sz="2400" dirty="0"/>
          </a:p>
          <a:p>
            <a:pPr marL="12700">
              <a:lnSpc>
                <a:spcPct val="100000"/>
              </a:lnSpc>
              <a:tabLst>
                <a:tab pos="347345" algn="l"/>
              </a:tabLst>
            </a:pPr>
            <a:endParaRPr sz="2500" dirty="0">
              <a:latin typeface="Georgia"/>
              <a:cs typeface="Georgia"/>
            </a:endParaRPr>
          </a:p>
        </p:txBody>
      </p:sp>
    </p:spTree>
    <p:extLst>
      <p:ext uri="{BB962C8B-B14F-4D97-AF65-F5344CB8AC3E}">
        <p14:creationId xmlns:p14="http://schemas.microsoft.com/office/powerpoint/2010/main" val="405789061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6200" y="533400"/>
            <a:ext cx="9427364" cy="69442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5815"/>
              </a:lnSpc>
            </a:pPr>
            <a:r>
              <a:rPr lang="es-ES" sz="4600" spc="-25" dirty="0" smtClean="0">
                <a:latin typeface="Georgia"/>
                <a:cs typeface="Georgia"/>
              </a:rPr>
              <a:t>Área </a:t>
            </a:r>
            <a:r>
              <a:rPr lang="es-ES" sz="4600" spc="-25" dirty="0" err="1" smtClean="0">
                <a:latin typeface="Georgia"/>
                <a:cs typeface="Georgia"/>
              </a:rPr>
              <a:t>OneHealth</a:t>
            </a:r>
            <a:r>
              <a:rPr lang="es-ES" sz="4600" spc="-25" dirty="0" smtClean="0">
                <a:latin typeface="Georgia"/>
                <a:cs typeface="Georgia"/>
              </a:rPr>
              <a:t> – </a:t>
            </a:r>
            <a:r>
              <a:rPr lang="es-ES" sz="4600" spc="-25" dirty="0" err="1" smtClean="0">
                <a:latin typeface="Georgia"/>
                <a:cs typeface="Georgia"/>
              </a:rPr>
              <a:t>Seed</a:t>
            </a:r>
            <a:r>
              <a:rPr lang="es-ES" sz="4600" spc="-25" dirty="0" smtClean="0">
                <a:latin typeface="Georgia"/>
                <a:cs typeface="Georgia"/>
              </a:rPr>
              <a:t> </a:t>
            </a:r>
            <a:r>
              <a:rPr lang="es-ES" sz="4600" spc="-25" dirty="0" err="1" smtClean="0">
                <a:latin typeface="Georgia"/>
                <a:cs typeface="Georgia"/>
              </a:rPr>
              <a:t>Funding</a:t>
            </a:r>
            <a:endParaRPr sz="4600" dirty="0">
              <a:latin typeface="Georgia"/>
              <a:cs typeface="Georgi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50037" y="2036996"/>
            <a:ext cx="11526672" cy="64120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500"/>
              </a:lnSpc>
            </a:pPr>
            <a:r>
              <a:rPr lang="es-ES" sz="2100" dirty="0" smtClean="0">
                <a:latin typeface="Arial"/>
                <a:cs typeface="Arial"/>
              </a:rPr>
              <a:t>Dr. José Ramón </a:t>
            </a:r>
            <a:r>
              <a:rPr lang="es-ES" sz="2100" dirty="0" err="1" smtClean="0">
                <a:latin typeface="Arial"/>
                <a:cs typeface="Arial"/>
              </a:rPr>
              <a:t>Regueiro</a:t>
            </a:r>
            <a:r>
              <a:rPr lang="es-ES" sz="2100" dirty="0" smtClean="0">
                <a:latin typeface="Arial"/>
                <a:cs typeface="Arial"/>
              </a:rPr>
              <a:t> – Vicedecano de Investigación y Doctorado</a:t>
            </a:r>
          </a:p>
          <a:p>
            <a:pPr marL="12700">
              <a:lnSpc>
                <a:spcPts val="2500"/>
              </a:lnSpc>
            </a:pPr>
            <a:r>
              <a:rPr lang="es-ES" sz="2100" dirty="0" smtClean="0">
                <a:latin typeface="Arial"/>
                <a:cs typeface="Arial"/>
              </a:rPr>
              <a:t>Facultad de Medicina</a:t>
            </a:r>
            <a:endParaRPr sz="2100" dirty="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8754998" y="0"/>
            <a:ext cx="3435350" cy="1444625"/>
          </a:xfrm>
          <a:custGeom>
            <a:avLst/>
            <a:gdLst/>
            <a:ahLst/>
            <a:cxnLst/>
            <a:rect l="l" t="t" r="r" b="b"/>
            <a:pathLst>
              <a:path w="3435350" h="1444625">
                <a:moveTo>
                  <a:pt x="0" y="1444116"/>
                </a:moveTo>
                <a:lnTo>
                  <a:pt x="3435350" y="1444116"/>
                </a:lnTo>
                <a:lnTo>
                  <a:pt x="3435350" y="0"/>
                </a:lnTo>
                <a:lnTo>
                  <a:pt x="0" y="0"/>
                </a:lnTo>
                <a:lnTo>
                  <a:pt x="0" y="144411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8754998" y="0"/>
            <a:ext cx="3435350" cy="144411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spc="-15" dirty="0"/>
              <a:t>8</a:t>
            </a:fld>
            <a:endParaRPr spc="-15" dirty="0"/>
          </a:p>
        </p:txBody>
      </p:sp>
    </p:spTree>
    <p:extLst>
      <p:ext uri="{BB962C8B-B14F-4D97-AF65-F5344CB8AC3E}">
        <p14:creationId xmlns:p14="http://schemas.microsoft.com/office/powerpoint/2010/main" val="311878732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75336" y="192415"/>
            <a:ext cx="11641327" cy="369332"/>
          </a:xfrm>
        </p:spPr>
        <p:txBody>
          <a:bodyPr/>
          <a:lstStyle/>
          <a:p>
            <a:r>
              <a:rPr lang="en-US" dirty="0"/>
              <a:t>One Health as an emerging focus area for </a:t>
            </a:r>
            <a:r>
              <a:rPr lang="en-US" dirty="0" err="1"/>
              <a:t>Una</a:t>
            </a:r>
            <a:r>
              <a:rPr lang="en-US" dirty="0"/>
              <a:t> </a:t>
            </a:r>
            <a:r>
              <a:rPr lang="en-US" dirty="0" smtClean="0"/>
              <a:t>Europa</a:t>
            </a:r>
            <a:endParaRPr lang="es-ES" dirty="0"/>
          </a:p>
        </p:txBody>
      </p:sp>
      <p:pic>
        <p:nvPicPr>
          <p:cNvPr id="4" name="Imagen 3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94" r="1713" b="3439"/>
          <a:stretch/>
        </p:blipFill>
        <p:spPr bwMode="auto">
          <a:xfrm>
            <a:off x="0" y="685800"/>
            <a:ext cx="7391400" cy="58674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7239000" y="1371600"/>
            <a:ext cx="263275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 smtClean="0"/>
              <a:t>19.000 euros</a:t>
            </a:r>
            <a:endParaRPr lang="es-ES" sz="3600" dirty="0"/>
          </a:p>
        </p:txBody>
      </p:sp>
    </p:spTree>
    <p:extLst>
      <p:ext uri="{BB962C8B-B14F-4D97-AF65-F5344CB8AC3E}">
        <p14:creationId xmlns:p14="http://schemas.microsoft.com/office/powerpoint/2010/main" val="330703880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75336" y="192415"/>
            <a:ext cx="11641327" cy="369332"/>
          </a:xfrm>
        </p:spPr>
        <p:txBody>
          <a:bodyPr/>
          <a:lstStyle/>
          <a:p>
            <a:r>
              <a:rPr lang="es-ES" dirty="0" smtClean="0"/>
              <a:t>VISION AND MISSION</a:t>
            </a:r>
            <a:endParaRPr lang="es-ES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589889" y="1148985"/>
            <a:ext cx="11012220" cy="4431983"/>
          </a:xfrm>
        </p:spPr>
        <p:txBody>
          <a:bodyPr/>
          <a:lstStyle/>
          <a:p>
            <a:r>
              <a:rPr lang="en-US" sz="2800" b="1" dirty="0"/>
              <a:t>UNAOH Vision:</a:t>
            </a:r>
            <a:r>
              <a:rPr lang="en-US" sz="2800" dirty="0"/>
              <a:t> To promote the sustainable health and welfare of humans, animals, plants and the environment and ensure progress towards the United Nations 2030 Sustainable Development Goals (SDGs).</a:t>
            </a:r>
            <a:endParaRPr lang="es-ES" sz="2800" dirty="0"/>
          </a:p>
          <a:p>
            <a:r>
              <a:rPr lang="en-US" sz="2800" dirty="0"/>
              <a:t> </a:t>
            </a:r>
            <a:endParaRPr lang="es-ES" sz="2800" dirty="0"/>
          </a:p>
          <a:p>
            <a:r>
              <a:rPr lang="en-US" sz="2800" b="1" dirty="0"/>
              <a:t>UNAOH Mission</a:t>
            </a:r>
            <a:r>
              <a:rPr lang="en-US" sz="2800" dirty="0"/>
              <a:t>: To harness the diverse strengths and synergistic activities and expertise of the UNAOH partners in a joint effort. This is done to address existing, emerging/re-emerging and novel global One Health threats through world-leading research-led teaching, training and impact.</a:t>
            </a:r>
            <a:endParaRPr lang="es-ES" sz="2800" dirty="0"/>
          </a:p>
          <a:p>
            <a:r>
              <a:rPr lang="en-US" sz="2800" dirty="0"/>
              <a:t> </a:t>
            </a:r>
            <a:endParaRPr lang="es-ES" sz="2800" dirty="0"/>
          </a:p>
          <a:p>
            <a:endParaRPr lang="es-ES" sz="3600" dirty="0"/>
          </a:p>
        </p:txBody>
      </p:sp>
    </p:spTree>
    <p:extLst>
      <p:ext uri="{BB962C8B-B14F-4D97-AF65-F5344CB8AC3E}">
        <p14:creationId xmlns:p14="http://schemas.microsoft.com/office/powerpoint/2010/main" val="221769052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75336" y="192415"/>
            <a:ext cx="11641327" cy="369332"/>
          </a:xfrm>
        </p:spPr>
        <p:txBody>
          <a:bodyPr/>
          <a:lstStyle/>
          <a:p>
            <a:r>
              <a:rPr lang="es-ES" dirty="0" smtClean="0"/>
              <a:t>WORK PACKAGES</a:t>
            </a:r>
            <a:endParaRPr lang="es-ES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57200" y="1295400"/>
            <a:ext cx="10916311" cy="2462213"/>
          </a:xfrm>
        </p:spPr>
        <p:txBody>
          <a:bodyPr/>
          <a:lstStyle/>
          <a:p>
            <a:r>
              <a:rPr lang="en-US" sz="3200" b="1" dirty="0"/>
              <a:t>WP1 Education</a:t>
            </a:r>
            <a:r>
              <a:rPr lang="en-US" sz="3200" dirty="0"/>
              <a:t>   </a:t>
            </a:r>
            <a:r>
              <a:rPr lang="en-US" sz="3200" dirty="0" smtClean="0"/>
              <a:t> 		</a:t>
            </a:r>
            <a:r>
              <a:rPr lang="es-ES" sz="3200" dirty="0" err="1" smtClean="0"/>
              <a:t>Alessandra</a:t>
            </a:r>
            <a:r>
              <a:rPr lang="es-ES" sz="3200" dirty="0" smtClean="0"/>
              <a:t> </a:t>
            </a:r>
            <a:r>
              <a:rPr lang="es-ES" sz="3200" dirty="0" err="1" smtClean="0"/>
              <a:t>Scagliarini</a:t>
            </a:r>
            <a:r>
              <a:rPr lang="es-ES" sz="3200" dirty="0" smtClean="0"/>
              <a:t>, IT</a:t>
            </a:r>
          </a:p>
          <a:p>
            <a:r>
              <a:rPr lang="en-US" sz="3200" b="1" dirty="0"/>
              <a:t>WP2 Research</a:t>
            </a:r>
            <a:r>
              <a:rPr lang="en-US" sz="3200" dirty="0"/>
              <a:t> </a:t>
            </a:r>
            <a:r>
              <a:rPr lang="en-US" sz="3200" b="1" dirty="0"/>
              <a:t>  </a:t>
            </a:r>
            <a:r>
              <a:rPr lang="es-ES" sz="3200" dirty="0"/>
              <a:t> </a:t>
            </a:r>
            <a:r>
              <a:rPr lang="en-US" sz="3200" dirty="0"/>
              <a:t> </a:t>
            </a:r>
            <a:r>
              <a:rPr lang="en-US" sz="3200" dirty="0" smtClean="0"/>
              <a:t>		Jose </a:t>
            </a:r>
            <a:r>
              <a:rPr lang="en-US" sz="3200" dirty="0"/>
              <a:t>R </a:t>
            </a:r>
            <a:r>
              <a:rPr lang="en-US" sz="3200" dirty="0" smtClean="0"/>
              <a:t>Regueiro, ES</a:t>
            </a:r>
            <a:endParaRPr lang="es-ES" sz="3200" dirty="0"/>
          </a:p>
          <a:p>
            <a:r>
              <a:rPr lang="en-US" sz="3200" b="1" dirty="0"/>
              <a:t>WP3</a:t>
            </a:r>
            <a:r>
              <a:rPr lang="en-US" sz="3200" dirty="0"/>
              <a:t> </a:t>
            </a:r>
            <a:r>
              <a:rPr lang="en-US" sz="3200" b="1" dirty="0"/>
              <a:t> knowledge transfer and outreach</a:t>
            </a:r>
            <a:r>
              <a:rPr lang="en-US" sz="3200" dirty="0"/>
              <a:t>  </a:t>
            </a:r>
            <a:r>
              <a:rPr lang="es-ES" sz="3200" dirty="0"/>
              <a:t> </a:t>
            </a:r>
            <a:r>
              <a:rPr lang="en-US" sz="3200" dirty="0"/>
              <a:t>  </a:t>
            </a:r>
            <a:r>
              <a:rPr lang="es-ES" sz="3200" dirty="0"/>
              <a:t>Adam </a:t>
            </a:r>
            <a:r>
              <a:rPr lang="es-ES" sz="3200" dirty="0" err="1" smtClean="0"/>
              <a:t>Windak</a:t>
            </a:r>
            <a:r>
              <a:rPr lang="es-ES" sz="3200" dirty="0" smtClean="0"/>
              <a:t>, PL</a:t>
            </a:r>
            <a:endParaRPr lang="es-ES" sz="3200" dirty="0"/>
          </a:p>
          <a:p>
            <a:r>
              <a:rPr lang="en-US" sz="3200" b="1" dirty="0"/>
              <a:t>WP4</a:t>
            </a:r>
            <a:r>
              <a:rPr lang="en-US" sz="3200" dirty="0"/>
              <a:t> </a:t>
            </a:r>
            <a:r>
              <a:rPr lang="en-US" sz="3200" b="1" dirty="0"/>
              <a:t> management</a:t>
            </a:r>
            <a:r>
              <a:rPr lang="en-US" sz="3200" dirty="0"/>
              <a:t>  </a:t>
            </a:r>
            <a:r>
              <a:rPr lang="es-ES" sz="3200" dirty="0"/>
              <a:t> </a:t>
            </a:r>
            <a:r>
              <a:rPr lang="en-US" sz="3200" dirty="0"/>
              <a:t>  </a:t>
            </a:r>
            <a:r>
              <a:rPr lang="en-US" sz="3200" dirty="0" smtClean="0"/>
              <a:t>	</a:t>
            </a:r>
            <a:r>
              <a:rPr lang="es-ES" sz="3200" dirty="0" err="1" smtClean="0"/>
              <a:t>Olli</a:t>
            </a:r>
            <a:r>
              <a:rPr lang="es-ES" sz="3200" dirty="0" smtClean="0"/>
              <a:t> </a:t>
            </a:r>
            <a:r>
              <a:rPr lang="es-ES" sz="3200" dirty="0" err="1" smtClean="0"/>
              <a:t>Peltoniem</a:t>
            </a:r>
            <a:r>
              <a:rPr lang="es-ES" sz="3200" dirty="0" smtClean="0"/>
              <a:t>, FI</a:t>
            </a:r>
            <a:endParaRPr lang="es-ES" sz="3200" dirty="0"/>
          </a:p>
          <a:p>
            <a:endParaRPr lang="es-ES" sz="3200" dirty="0"/>
          </a:p>
        </p:txBody>
      </p:sp>
    </p:spTree>
    <p:extLst>
      <p:ext uri="{BB962C8B-B14F-4D97-AF65-F5344CB8AC3E}">
        <p14:creationId xmlns:p14="http://schemas.microsoft.com/office/powerpoint/2010/main" val="185075854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75336" y="192415"/>
            <a:ext cx="11641327" cy="369332"/>
          </a:xfrm>
        </p:spPr>
        <p:txBody>
          <a:bodyPr/>
          <a:lstStyle/>
          <a:p>
            <a:r>
              <a:rPr lang="en-US" dirty="0"/>
              <a:t>Time frame for UNAOH </a:t>
            </a:r>
            <a:r>
              <a:rPr lang="en-US" dirty="0" err="1" smtClean="0"/>
              <a:t>activites</a:t>
            </a: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1905000"/>
            <a:ext cx="11787858" cy="350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852889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75336" y="192415"/>
            <a:ext cx="11641327" cy="369332"/>
          </a:xfrm>
        </p:spPr>
        <p:txBody>
          <a:bodyPr/>
          <a:lstStyle/>
          <a:p>
            <a:r>
              <a:rPr lang="es-ES" dirty="0" smtClean="0"/>
              <a:t>WP2 (</a:t>
            </a:r>
            <a:r>
              <a:rPr lang="es-ES" dirty="0" err="1" smtClean="0"/>
              <a:t>Research</a:t>
            </a:r>
            <a:r>
              <a:rPr lang="es-ES" dirty="0" smtClean="0"/>
              <a:t>)</a:t>
            </a:r>
            <a:endParaRPr lang="es-ES" dirty="0"/>
          </a:p>
        </p:txBody>
      </p:sp>
      <p:sp>
        <p:nvSpPr>
          <p:cNvPr id="4" name="Rectángulo 3"/>
          <p:cNvSpPr/>
          <p:nvPr/>
        </p:nvSpPr>
        <p:spPr>
          <a:xfrm>
            <a:off x="1066800" y="1371600"/>
            <a:ext cx="9448800" cy="48320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 smtClean="0"/>
              <a:t>DONE: </a:t>
            </a:r>
            <a:r>
              <a:rPr lang="es-ES" sz="2800" dirty="0"/>
              <a:t>Una Europa </a:t>
            </a:r>
            <a:r>
              <a:rPr lang="es-ES" sz="2800" dirty="0" err="1"/>
              <a:t>DocProg</a:t>
            </a:r>
            <a:endParaRPr lang="es-ES" sz="2800" dirty="0" smtClean="0"/>
          </a:p>
          <a:p>
            <a:r>
              <a:rPr lang="es-ES" sz="2800" dirty="0" smtClean="0"/>
              <a:t>NOW FOCUS ON:</a:t>
            </a:r>
          </a:p>
          <a:p>
            <a:r>
              <a:rPr lang="es-ES" sz="2800" dirty="0" smtClean="0"/>
              <a:t>1</a:t>
            </a:r>
            <a:r>
              <a:rPr lang="es-ES" sz="2800" dirty="0"/>
              <a:t>- A </a:t>
            </a:r>
            <a:r>
              <a:rPr lang="es-ES" sz="2800" dirty="0" err="1"/>
              <a:t>joint</a:t>
            </a:r>
            <a:r>
              <a:rPr lang="es-ES" sz="2800" dirty="0"/>
              <a:t> UNAOH </a:t>
            </a:r>
            <a:r>
              <a:rPr lang="es-ES" sz="2800" dirty="0" err="1"/>
              <a:t>proposal</a:t>
            </a:r>
            <a:r>
              <a:rPr lang="es-ES" sz="2800" dirty="0"/>
              <a:t> </a:t>
            </a:r>
            <a:r>
              <a:rPr lang="es-ES" sz="2800" dirty="0" err="1"/>
              <a:t>by</a:t>
            </a:r>
            <a:r>
              <a:rPr lang="es-ES" sz="2800" dirty="0"/>
              <a:t> </a:t>
            </a:r>
            <a:r>
              <a:rPr lang="es-ES" sz="2800" dirty="0" err="1"/>
              <a:t>mid</a:t>
            </a:r>
            <a:r>
              <a:rPr lang="es-ES" sz="2800" dirty="0"/>
              <a:t> 2021 </a:t>
            </a:r>
            <a:r>
              <a:rPr lang="es-ES" sz="2800" dirty="0" err="1"/>
              <a:t>to</a:t>
            </a:r>
            <a:r>
              <a:rPr lang="es-ES" sz="2800" dirty="0"/>
              <a:t> </a:t>
            </a:r>
            <a:r>
              <a:rPr lang="es-ES" sz="2800" dirty="0" err="1"/>
              <a:t>apply</a:t>
            </a:r>
            <a:r>
              <a:rPr lang="es-ES" sz="2800" dirty="0"/>
              <a:t> </a:t>
            </a:r>
            <a:r>
              <a:rPr lang="es-ES" sz="2800" dirty="0" err="1"/>
              <a:t>for</a:t>
            </a:r>
            <a:r>
              <a:rPr lang="es-ES" sz="2800" dirty="0"/>
              <a:t> UE </a:t>
            </a:r>
            <a:endParaRPr lang="es-ES" sz="2800" dirty="0" smtClean="0"/>
          </a:p>
          <a:p>
            <a:r>
              <a:rPr lang="es-ES" sz="2800" dirty="0" smtClean="0"/>
              <a:t>2</a:t>
            </a:r>
            <a:r>
              <a:rPr lang="es-ES" sz="2800" dirty="0"/>
              <a:t>- A </a:t>
            </a:r>
            <a:r>
              <a:rPr lang="es-ES" sz="2800" dirty="0" err="1"/>
              <a:t>joint</a:t>
            </a:r>
            <a:r>
              <a:rPr lang="es-ES" sz="2800" dirty="0"/>
              <a:t> UNAOH PhD </a:t>
            </a:r>
            <a:r>
              <a:rPr lang="es-ES" sz="2800" dirty="0" err="1"/>
              <a:t>program</a:t>
            </a:r>
            <a:r>
              <a:rPr lang="es-ES" sz="2800" dirty="0"/>
              <a:t> </a:t>
            </a:r>
            <a:r>
              <a:rPr lang="es-ES" sz="2800" dirty="0" err="1"/>
              <a:t>for</a:t>
            </a:r>
            <a:r>
              <a:rPr lang="es-ES" sz="2800" dirty="0"/>
              <a:t> </a:t>
            </a:r>
            <a:r>
              <a:rPr lang="es-ES" sz="2800" dirty="0" smtClean="0"/>
              <a:t>2022 (Doctoral Network)</a:t>
            </a:r>
            <a:endParaRPr lang="es-ES" sz="2800" dirty="0"/>
          </a:p>
          <a:p>
            <a:r>
              <a:rPr lang="es-ES" sz="2800" i="1" dirty="0"/>
              <a:t>I </a:t>
            </a:r>
            <a:r>
              <a:rPr lang="es-ES" sz="2800" i="1" dirty="0" err="1"/>
              <a:t>thus</a:t>
            </a:r>
            <a:r>
              <a:rPr lang="es-ES" sz="2800" i="1" dirty="0"/>
              <a:t> </a:t>
            </a:r>
            <a:r>
              <a:rPr lang="es-ES" sz="2800" i="1" dirty="0" err="1"/>
              <a:t>need</a:t>
            </a:r>
            <a:r>
              <a:rPr lang="es-ES" sz="2800" i="1" dirty="0"/>
              <a:t> </a:t>
            </a:r>
            <a:r>
              <a:rPr lang="es-ES" sz="2800" i="1" dirty="0" err="1"/>
              <a:t>feedback</a:t>
            </a:r>
            <a:r>
              <a:rPr lang="es-ES" sz="2800" i="1" dirty="0"/>
              <a:t> </a:t>
            </a:r>
            <a:r>
              <a:rPr lang="es-ES" sz="2800" i="1" dirty="0" err="1"/>
              <a:t>for</a:t>
            </a:r>
            <a:r>
              <a:rPr lang="es-ES" sz="2800" i="1" dirty="0"/>
              <a:t> </a:t>
            </a:r>
          </a:p>
          <a:p>
            <a:r>
              <a:rPr lang="es-ES" sz="2800" dirty="0"/>
              <a:t>1- </a:t>
            </a:r>
            <a:r>
              <a:rPr lang="es-ES" sz="2800" dirty="0" err="1"/>
              <a:t>proposals</a:t>
            </a:r>
            <a:r>
              <a:rPr lang="es-ES" sz="2800" dirty="0"/>
              <a:t> of OH </a:t>
            </a:r>
            <a:r>
              <a:rPr lang="es-ES" sz="2800" dirty="0" err="1"/>
              <a:t>research</a:t>
            </a:r>
            <a:r>
              <a:rPr lang="es-ES" sz="2800" dirty="0"/>
              <a:t> </a:t>
            </a:r>
            <a:r>
              <a:rPr lang="es-ES" sz="2800" dirty="0" err="1"/>
              <a:t>topics</a:t>
            </a:r>
            <a:r>
              <a:rPr lang="es-ES" sz="2800" dirty="0"/>
              <a:t> </a:t>
            </a:r>
            <a:r>
              <a:rPr lang="es-ES" sz="2800" dirty="0" err="1"/>
              <a:t>from</a:t>
            </a:r>
            <a:r>
              <a:rPr lang="es-ES" sz="2800" dirty="0"/>
              <a:t> </a:t>
            </a:r>
            <a:r>
              <a:rPr lang="es-ES" sz="2800" dirty="0" err="1"/>
              <a:t>each</a:t>
            </a:r>
            <a:r>
              <a:rPr lang="es-ES" sz="2800" dirty="0"/>
              <a:t> </a:t>
            </a:r>
            <a:r>
              <a:rPr lang="es-ES" sz="2800" dirty="0" err="1"/>
              <a:t>university</a:t>
            </a:r>
            <a:r>
              <a:rPr lang="es-ES" sz="2800" dirty="0"/>
              <a:t> </a:t>
            </a:r>
            <a:r>
              <a:rPr lang="es-ES" sz="2800" dirty="0" err="1"/>
              <a:t>to</a:t>
            </a:r>
            <a:r>
              <a:rPr lang="es-ES" sz="2800" dirty="0"/>
              <a:t> </a:t>
            </a:r>
            <a:r>
              <a:rPr lang="es-ES" sz="2800" dirty="0" err="1"/>
              <a:t>merge</a:t>
            </a:r>
            <a:r>
              <a:rPr lang="es-ES" sz="2800" dirty="0"/>
              <a:t> </a:t>
            </a:r>
            <a:r>
              <a:rPr lang="es-ES" sz="2800" dirty="0" err="1"/>
              <a:t>into</a:t>
            </a:r>
            <a:r>
              <a:rPr lang="es-ES" sz="2800" dirty="0"/>
              <a:t> a </a:t>
            </a:r>
            <a:r>
              <a:rPr lang="es-ES" sz="2800" dirty="0" err="1"/>
              <a:t>joint</a:t>
            </a:r>
            <a:r>
              <a:rPr lang="es-ES" sz="2800" dirty="0"/>
              <a:t> </a:t>
            </a:r>
            <a:r>
              <a:rPr lang="es-ES" sz="2800" dirty="0" err="1"/>
              <a:t>proposal</a:t>
            </a:r>
            <a:r>
              <a:rPr lang="es-ES" sz="2800" dirty="0"/>
              <a:t> and </a:t>
            </a:r>
            <a:r>
              <a:rPr lang="es-ES" sz="2800" dirty="0" err="1"/>
              <a:t>relevant</a:t>
            </a:r>
            <a:r>
              <a:rPr lang="es-ES" sz="2800" dirty="0"/>
              <a:t> OH </a:t>
            </a:r>
            <a:r>
              <a:rPr lang="es-ES" sz="2800" dirty="0" err="1"/>
              <a:t>world</a:t>
            </a:r>
            <a:r>
              <a:rPr lang="es-ES" sz="2800" dirty="0"/>
              <a:t>/</a:t>
            </a:r>
            <a:r>
              <a:rPr lang="es-ES" sz="2800" dirty="0" err="1"/>
              <a:t>private</a:t>
            </a:r>
            <a:r>
              <a:rPr lang="es-ES" sz="2800" dirty="0"/>
              <a:t> </a:t>
            </a:r>
            <a:r>
              <a:rPr lang="es-ES" sz="2800" dirty="0" err="1"/>
              <a:t>calls</a:t>
            </a:r>
            <a:r>
              <a:rPr lang="es-ES" sz="2800" dirty="0"/>
              <a:t> </a:t>
            </a:r>
            <a:r>
              <a:rPr lang="es-ES" sz="2800" dirty="0" smtClean="0"/>
              <a:t>2</a:t>
            </a:r>
            <a:r>
              <a:rPr lang="es-ES" sz="2800" dirty="0"/>
              <a:t>- </a:t>
            </a:r>
            <a:r>
              <a:rPr lang="es-ES" sz="2800" dirty="0" err="1"/>
              <a:t>proposals</a:t>
            </a:r>
            <a:r>
              <a:rPr lang="es-ES" sz="2800" dirty="0"/>
              <a:t> of </a:t>
            </a:r>
            <a:r>
              <a:rPr lang="es-ES" sz="2800" dirty="0" err="1"/>
              <a:t>joint</a:t>
            </a:r>
            <a:r>
              <a:rPr lang="es-ES" sz="2800" dirty="0"/>
              <a:t> OH </a:t>
            </a:r>
            <a:r>
              <a:rPr lang="es-ES" sz="2800" dirty="0" err="1"/>
              <a:t>teaching</a:t>
            </a:r>
            <a:r>
              <a:rPr lang="es-ES" sz="2800" dirty="0"/>
              <a:t> </a:t>
            </a:r>
            <a:r>
              <a:rPr lang="es-ES" sz="2800" dirty="0" err="1"/>
              <a:t>units</a:t>
            </a:r>
            <a:r>
              <a:rPr lang="es-ES" sz="2800" dirty="0"/>
              <a:t> </a:t>
            </a:r>
            <a:r>
              <a:rPr lang="es-ES" sz="2800" dirty="0" err="1"/>
              <a:t>for</a:t>
            </a:r>
            <a:r>
              <a:rPr lang="es-ES" sz="2800" dirty="0"/>
              <a:t> PhD </a:t>
            </a:r>
            <a:r>
              <a:rPr lang="es-ES" sz="2800" dirty="0" err="1"/>
              <a:t>students</a:t>
            </a:r>
            <a:r>
              <a:rPr lang="es-ES" sz="2800" dirty="0"/>
              <a:t>, similar </a:t>
            </a:r>
            <a:r>
              <a:rPr lang="es-ES" sz="2800" dirty="0" err="1"/>
              <a:t>to</a:t>
            </a:r>
            <a:r>
              <a:rPr lang="es-ES" sz="2800" dirty="0"/>
              <a:t> </a:t>
            </a:r>
            <a:r>
              <a:rPr lang="es-ES" sz="2800" dirty="0" err="1"/>
              <a:t>what</a:t>
            </a:r>
            <a:r>
              <a:rPr lang="es-ES" sz="2800" dirty="0"/>
              <a:t> </a:t>
            </a:r>
            <a:r>
              <a:rPr lang="es-ES" sz="2800" dirty="0" err="1"/>
              <a:t>Alessandra</a:t>
            </a:r>
            <a:r>
              <a:rPr lang="es-ES" sz="2800" dirty="0"/>
              <a:t> </a:t>
            </a:r>
            <a:r>
              <a:rPr lang="es-ES" sz="2800" dirty="0" err="1"/>
              <a:t>is</a:t>
            </a:r>
            <a:r>
              <a:rPr lang="es-ES" sz="2800" dirty="0"/>
              <a:t> </a:t>
            </a:r>
            <a:r>
              <a:rPr lang="es-ES" sz="2800" dirty="0" err="1"/>
              <a:t>doing</a:t>
            </a:r>
            <a:r>
              <a:rPr lang="es-ES" sz="2800" dirty="0"/>
              <a:t> </a:t>
            </a:r>
            <a:r>
              <a:rPr lang="es-ES" sz="2800" dirty="0" err="1"/>
              <a:t>for</a:t>
            </a:r>
            <a:r>
              <a:rPr lang="es-ES" sz="2800" dirty="0"/>
              <a:t> Masters </a:t>
            </a:r>
            <a:r>
              <a:rPr lang="es-ES" sz="2800" dirty="0" err="1"/>
              <a:t>programs</a:t>
            </a:r>
            <a:r>
              <a:rPr lang="es-ES" sz="2800" dirty="0"/>
              <a:t>, </a:t>
            </a:r>
            <a:r>
              <a:rPr lang="es-ES" sz="2800" dirty="0" err="1"/>
              <a:t>including</a:t>
            </a:r>
            <a:r>
              <a:rPr lang="es-ES" sz="2800" dirty="0"/>
              <a:t> virtual </a:t>
            </a:r>
            <a:r>
              <a:rPr lang="es-ES" sz="2800" dirty="0" err="1"/>
              <a:t>labs</a:t>
            </a:r>
            <a:r>
              <a:rPr lang="es-ES" sz="2800" dirty="0"/>
              <a:t> and online PhD </a:t>
            </a:r>
            <a:r>
              <a:rPr lang="es-ES" sz="2800" dirty="0" err="1"/>
              <a:t>courses</a:t>
            </a:r>
            <a:r>
              <a:rPr lang="es-ES" sz="2800" dirty="0"/>
              <a:t> </a:t>
            </a:r>
            <a:r>
              <a:rPr lang="es-ES" sz="2800" dirty="0" err="1"/>
              <a:t>or</a:t>
            </a:r>
            <a:r>
              <a:rPr lang="es-ES" sz="2800" dirty="0"/>
              <a:t> </a:t>
            </a:r>
            <a:r>
              <a:rPr lang="es-ES" sz="2800" dirty="0" err="1"/>
              <a:t>seminar</a:t>
            </a:r>
            <a:r>
              <a:rPr lang="es-ES" sz="2800" dirty="0"/>
              <a:t> </a:t>
            </a:r>
            <a:r>
              <a:rPr lang="es-ES" sz="2800" dirty="0" err="1" smtClean="0"/>
              <a:t>programs</a:t>
            </a:r>
            <a:endParaRPr lang="es-ES" sz="2800" dirty="0" smtClean="0"/>
          </a:p>
          <a:p>
            <a:r>
              <a:rPr lang="es-ES" sz="2800" dirty="0" smtClean="0"/>
              <a:t>UCM HELP REQUIRED: </a:t>
            </a:r>
            <a:r>
              <a:rPr lang="es-ES" sz="2800" dirty="0" err="1" smtClean="0"/>
              <a:t>regueiro@med.ucm.es</a:t>
            </a:r>
            <a:r>
              <a:rPr lang="es-ES" sz="2800" dirty="0" smtClean="0"/>
              <a:t> </a:t>
            </a:r>
            <a:endParaRPr lang="es-ES" sz="2800" dirty="0"/>
          </a:p>
        </p:txBody>
      </p:sp>
    </p:spTree>
    <p:extLst>
      <p:ext uri="{BB962C8B-B14F-4D97-AF65-F5344CB8AC3E}">
        <p14:creationId xmlns:p14="http://schemas.microsoft.com/office/powerpoint/2010/main" val="138964287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04800" y="304800"/>
            <a:ext cx="10134600" cy="2154436"/>
          </a:xfrm>
        </p:spPr>
        <p:txBody>
          <a:bodyPr/>
          <a:lstStyle/>
          <a:p>
            <a:r>
              <a:rPr lang="es-ES" sz="2800" dirty="0"/>
              <a:t>Una Europa </a:t>
            </a:r>
            <a:r>
              <a:rPr lang="es-ES" sz="2800" dirty="0" err="1" smtClean="0"/>
              <a:t>DocProg</a:t>
            </a:r>
            <a:r>
              <a:rPr lang="es-ES" sz="2800" dirty="0" smtClean="0"/>
              <a:t>: </a:t>
            </a:r>
            <a:r>
              <a:rPr lang="es-ES" sz="2800" b="0" dirty="0" err="1"/>
              <a:t>provide</a:t>
            </a:r>
            <a:r>
              <a:rPr lang="es-ES" sz="2800" b="0" dirty="0"/>
              <a:t> 45 </a:t>
            </a:r>
            <a:r>
              <a:rPr lang="es-ES" sz="2800" b="0" dirty="0" err="1"/>
              <a:t>Early</a:t>
            </a:r>
            <a:r>
              <a:rPr lang="es-ES" sz="2800" b="0" dirty="0"/>
              <a:t> </a:t>
            </a:r>
            <a:r>
              <a:rPr lang="es-ES" sz="2800" b="0" dirty="0" err="1"/>
              <a:t>Stage</a:t>
            </a:r>
            <a:r>
              <a:rPr lang="es-ES" sz="2800" b="0" dirty="0"/>
              <a:t> </a:t>
            </a:r>
            <a:r>
              <a:rPr lang="es-ES" sz="2800" b="0" dirty="0" err="1"/>
              <a:t>Researchers</a:t>
            </a:r>
            <a:r>
              <a:rPr lang="es-ES" sz="2800" b="0" dirty="0"/>
              <a:t> (</a:t>
            </a:r>
            <a:r>
              <a:rPr lang="es-ES" sz="2800" b="0" dirty="0" err="1"/>
              <a:t>ESRs</a:t>
            </a:r>
            <a:r>
              <a:rPr lang="es-ES" sz="2800" b="0" dirty="0"/>
              <a:t>) </a:t>
            </a:r>
            <a:r>
              <a:rPr lang="es-ES" sz="2800" b="0" dirty="0" err="1"/>
              <a:t>with</a:t>
            </a:r>
            <a:r>
              <a:rPr lang="es-ES" sz="2800" b="0" dirty="0"/>
              <a:t> </a:t>
            </a:r>
            <a:r>
              <a:rPr lang="es-ES" sz="2800" b="0" dirty="0" err="1"/>
              <a:t>the</a:t>
            </a:r>
            <a:r>
              <a:rPr lang="es-ES" sz="2800" b="0" dirty="0"/>
              <a:t> </a:t>
            </a:r>
            <a:r>
              <a:rPr lang="es-ES" sz="2800" b="0" dirty="0" err="1"/>
              <a:t>unique</a:t>
            </a:r>
            <a:r>
              <a:rPr lang="es-ES" sz="2800" b="0" dirty="0"/>
              <a:t> </a:t>
            </a:r>
            <a:r>
              <a:rPr lang="es-ES" sz="2800" b="0" dirty="0" err="1"/>
              <a:t>opportunity</a:t>
            </a:r>
            <a:r>
              <a:rPr lang="es-ES" sz="2800" b="0" dirty="0"/>
              <a:t> </a:t>
            </a:r>
            <a:r>
              <a:rPr lang="es-ES" sz="2800" b="0" dirty="0" err="1"/>
              <a:t>to</a:t>
            </a:r>
            <a:r>
              <a:rPr lang="es-ES" sz="2800" b="0" dirty="0"/>
              <a:t> </a:t>
            </a:r>
            <a:r>
              <a:rPr lang="es-ES" sz="2800" b="0" dirty="0" err="1"/>
              <a:t>access</a:t>
            </a:r>
            <a:r>
              <a:rPr lang="es-ES" sz="2800" b="0" dirty="0"/>
              <a:t> </a:t>
            </a:r>
            <a:r>
              <a:rPr lang="es-ES" sz="2800" b="0" dirty="0" smtClean="0"/>
              <a:t>a</a:t>
            </a:r>
            <a:r>
              <a:rPr lang="es-ES" sz="2800" b="0" dirty="0"/>
              <a:t> </a:t>
            </a:r>
            <a:r>
              <a:rPr lang="es-ES" sz="2800" b="0" dirty="0" err="1" smtClean="0"/>
              <a:t>large</a:t>
            </a:r>
            <a:r>
              <a:rPr lang="es-ES" sz="2800" b="0" dirty="0" smtClean="0"/>
              <a:t> </a:t>
            </a:r>
            <a:r>
              <a:rPr lang="es-ES" sz="2800" b="0" dirty="0"/>
              <a:t>pool of </a:t>
            </a:r>
            <a:r>
              <a:rPr lang="es-ES" sz="2800" b="0" dirty="0" err="1"/>
              <a:t>high-quality</a:t>
            </a:r>
            <a:r>
              <a:rPr lang="es-ES" sz="2800" b="0" dirty="0"/>
              <a:t> </a:t>
            </a:r>
            <a:r>
              <a:rPr lang="es-ES" sz="2800" b="0" dirty="0" err="1"/>
              <a:t>interdisciplinary</a:t>
            </a:r>
            <a:r>
              <a:rPr lang="es-ES" sz="2800" b="0" dirty="0"/>
              <a:t> </a:t>
            </a:r>
            <a:r>
              <a:rPr lang="es-ES" sz="2800" b="0" dirty="0" err="1"/>
              <a:t>research</a:t>
            </a:r>
            <a:r>
              <a:rPr lang="es-ES" sz="2800" b="0" dirty="0"/>
              <a:t> </a:t>
            </a:r>
            <a:r>
              <a:rPr lang="es-ES" sz="2800" b="0" dirty="0" err="1"/>
              <a:t>options</a:t>
            </a:r>
            <a:r>
              <a:rPr lang="es-ES" sz="2800" b="0" dirty="0"/>
              <a:t> </a:t>
            </a:r>
            <a:r>
              <a:rPr lang="es-ES" sz="2800" b="0" dirty="0" err="1"/>
              <a:t>that</a:t>
            </a:r>
            <a:r>
              <a:rPr lang="es-ES" sz="2800" b="0" dirty="0"/>
              <a:t> </a:t>
            </a:r>
            <a:r>
              <a:rPr lang="es-ES" sz="2800" b="0" dirty="0" err="1"/>
              <a:t>cannot</a:t>
            </a:r>
            <a:r>
              <a:rPr lang="es-ES" sz="2800" b="0" dirty="0"/>
              <a:t> be </a:t>
            </a:r>
            <a:r>
              <a:rPr lang="es-ES" sz="2800" b="0" dirty="0" err="1"/>
              <a:t>offered</a:t>
            </a:r>
            <a:r>
              <a:rPr lang="es-ES" sz="2800" b="0" dirty="0"/>
              <a:t> </a:t>
            </a:r>
            <a:r>
              <a:rPr lang="es-ES" sz="2800" b="0" dirty="0" err="1"/>
              <a:t>by</a:t>
            </a:r>
            <a:r>
              <a:rPr lang="es-ES" sz="2800" b="0" dirty="0"/>
              <a:t> </a:t>
            </a:r>
            <a:r>
              <a:rPr lang="es-ES" sz="2800" b="0" dirty="0" err="1"/>
              <a:t>one</a:t>
            </a:r>
            <a:r>
              <a:rPr lang="es-ES" sz="2800" b="0" dirty="0"/>
              <a:t> </a:t>
            </a:r>
            <a:r>
              <a:rPr lang="es-ES" sz="2800" b="0" dirty="0" err="1"/>
              <a:t>university</a:t>
            </a:r>
            <a:r>
              <a:rPr lang="es-ES" sz="2800" b="0" dirty="0"/>
              <a:t> </a:t>
            </a:r>
            <a:r>
              <a:rPr lang="es-ES" sz="2800" b="0" dirty="0" err="1" smtClean="0"/>
              <a:t>alone</a:t>
            </a:r>
            <a:r>
              <a:rPr lang="es-ES" sz="2800" b="0" dirty="0" smtClean="0"/>
              <a:t> (</a:t>
            </a:r>
            <a:r>
              <a:rPr lang="es-ES" sz="2800" b="0" dirty="0"/>
              <a:t>‘</a:t>
            </a:r>
            <a:r>
              <a:rPr lang="es-ES" sz="2800" b="0" dirty="0" err="1"/>
              <a:t>Team</a:t>
            </a:r>
            <a:r>
              <a:rPr lang="es-ES" sz="2800" b="0" dirty="0"/>
              <a:t> </a:t>
            </a:r>
            <a:r>
              <a:rPr lang="es-ES" sz="2800" b="0" dirty="0" err="1"/>
              <a:t>Science</a:t>
            </a:r>
            <a:r>
              <a:rPr lang="es-ES" sz="2800" b="0" dirty="0"/>
              <a:t>’ </a:t>
            </a:r>
            <a:r>
              <a:rPr lang="es-ES" sz="2800" b="0" dirty="0" err="1"/>
              <a:t>approach</a:t>
            </a:r>
            <a:r>
              <a:rPr lang="es-ES" sz="2800" b="0" dirty="0"/>
              <a:t>)</a:t>
            </a:r>
            <a:r>
              <a:rPr lang="es-ES" sz="2800" b="0" dirty="0" smtClean="0"/>
              <a:t>. </a:t>
            </a:r>
            <a:r>
              <a:rPr lang="es-ES" sz="2800" b="0" dirty="0" err="1" smtClean="0"/>
              <a:t>Topics</a:t>
            </a:r>
            <a:r>
              <a:rPr lang="es-ES" sz="2800" b="0" dirty="0" smtClean="0"/>
              <a:t>: Cultural </a:t>
            </a:r>
            <a:r>
              <a:rPr lang="es-ES" sz="2800" b="0" dirty="0" err="1"/>
              <a:t>Heritage</a:t>
            </a:r>
            <a:r>
              <a:rPr lang="es-ES" sz="2800" b="0" dirty="0"/>
              <a:t> (CH</a:t>
            </a:r>
            <a:r>
              <a:rPr lang="es-ES" sz="2800" b="0" dirty="0" smtClean="0"/>
              <a:t>)</a:t>
            </a:r>
            <a:r>
              <a:rPr lang="es-ES" sz="2800" b="0" dirty="0"/>
              <a:t> </a:t>
            </a:r>
            <a:r>
              <a:rPr lang="es-ES" sz="2800" b="0" dirty="0" smtClean="0"/>
              <a:t>and </a:t>
            </a:r>
            <a:r>
              <a:rPr lang="es-ES" sz="2800" b="0" dirty="0" err="1"/>
              <a:t>One</a:t>
            </a:r>
            <a:r>
              <a:rPr lang="es-ES" sz="2800" b="0" dirty="0"/>
              <a:t> </a:t>
            </a:r>
            <a:r>
              <a:rPr lang="es-ES" sz="2800" b="0" dirty="0" err="1"/>
              <a:t>Health</a:t>
            </a:r>
            <a:r>
              <a:rPr lang="es-ES" sz="2800" b="0" dirty="0"/>
              <a:t> (OH).</a:t>
            </a:r>
            <a:endParaRPr lang="es-ES" sz="2800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0600" y="228600"/>
            <a:ext cx="9663044" cy="6400800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1446933" y="508000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96755794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00" y="0"/>
            <a:ext cx="12155833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172191" y="4343400"/>
            <a:ext cx="11791209" cy="646331"/>
          </a:xfrm>
          <a:prstGeom prst="rect">
            <a:avLst/>
          </a:prstGeom>
          <a:solidFill>
            <a:srgbClr val="FFFFFF"/>
          </a:solidFill>
        </p:spPr>
        <p:txBody>
          <a:bodyPr wrap="none">
            <a:spAutoFit/>
          </a:bodyPr>
          <a:lstStyle/>
          <a:p>
            <a:r>
              <a:rPr lang="es-ES" sz="3600" dirty="0"/>
              <a:t>"</a:t>
            </a:r>
            <a:r>
              <a:rPr lang="es-ES" sz="3600" dirty="0" err="1"/>
              <a:t>What</a:t>
            </a:r>
            <a:r>
              <a:rPr lang="es-ES" sz="3600" dirty="0"/>
              <a:t> </a:t>
            </a:r>
            <a:r>
              <a:rPr lang="es-ES" sz="3600" dirty="0" err="1"/>
              <a:t>have</a:t>
            </a:r>
            <a:r>
              <a:rPr lang="es-ES" sz="3600" dirty="0"/>
              <a:t> </a:t>
            </a:r>
            <a:r>
              <a:rPr lang="es-ES" sz="3600" dirty="0" err="1"/>
              <a:t>we</a:t>
            </a:r>
            <a:r>
              <a:rPr lang="es-ES" sz="3600" dirty="0"/>
              <a:t> </a:t>
            </a:r>
            <a:r>
              <a:rPr lang="es-ES" sz="3600" dirty="0" err="1"/>
              <a:t>learned</a:t>
            </a:r>
            <a:r>
              <a:rPr lang="es-ES" sz="3600" dirty="0"/>
              <a:t> </a:t>
            </a:r>
            <a:r>
              <a:rPr lang="es-ES" sz="3600" dirty="0" err="1"/>
              <a:t>from</a:t>
            </a:r>
            <a:r>
              <a:rPr lang="es-ES" sz="3600" dirty="0"/>
              <a:t> </a:t>
            </a:r>
            <a:r>
              <a:rPr lang="es-ES" sz="3600" dirty="0" err="1"/>
              <a:t>the</a:t>
            </a:r>
            <a:r>
              <a:rPr lang="es-ES" sz="3600" dirty="0"/>
              <a:t> COVID-19 </a:t>
            </a:r>
            <a:r>
              <a:rPr lang="es-ES" sz="3600" dirty="0" err="1"/>
              <a:t>pandemic</a:t>
            </a:r>
            <a:r>
              <a:rPr lang="es-ES" sz="3600" dirty="0"/>
              <a:t> so </a:t>
            </a:r>
            <a:r>
              <a:rPr lang="es-ES" sz="3600" dirty="0" err="1"/>
              <a:t>far</a:t>
            </a:r>
            <a:r>
              <a:rPr lang="es-ES" sz="3600" dirty="0"/>
              <a:t>?"</a:t>
            </a:r>
          </a:p>
        </p:txBody>
      </p:sp>
    </p:spTree>
    <p:extLst>
      <p:ext uri="{BB962C8B-B14F-4D97-AF65-F5344CB8AC3E}">
        <p14:creationId xmlns:p14="http://schemas.microsoft.com/office/powerpoint/2010/main" val="428992912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9146" y="-1"/>
            <a:ext cx="12459746" cy="6859331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0" y="5638800"/>
            <a:ext cx="12344400" cy="914400"/>
          </a:xfrm>
          <a:prstGeom prst="rect">
            <a:avLst/>
          </a:prstGeom>
          <a:noFill/>
          <a:ln w="57150" cmpd="sng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4660866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400"/>
            <a:ext cx="12192000" cy="6797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796695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75336" y="192415"/>
            <a:ext cx="11641327" cy="738664"/>
          </a:xfrm>
        </p:spPr>
        <p:txBody>
          <a:bodyPr/>
          <a:lstStyle/>
          <a:p>
            <a:r>
              <a:rPr lang="en-US" dirty="0"/>
              <a:t>Timeline of UNA-OH beyond the seed funding phase</a:t>
            </a:r>
            <a:r>
              <a:rPr lang="es-ES" dirty="0"/>
              <a:t/>
            </a:r>
            <a:br>
              <a:rPr lang="es-ES" dirty="0"/>
            </a:br>
            <a:r>
              <a:rPr lang="en-US" dirty="0"/>
              <a:t> </a:t>
            </a:r>
            <a:endParaRPr lang="es-ES" dirty="0"/>
          </a:p>
        </p:txBody>
      </p:sp>
      <p:graphicFrame>
        <p:nvGraphicFramePr>
          <p:cNvPr id="4" name="Objeto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8576790"/>
              </p:ext>
            </p:extLst>
          </p:nvPr>
        </p:nvGraphicFramePr>
        <p:xfrm>
          <a:off x="685800" y="2362200"/>
          <a:ext cx="16788285" cy="3124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2" name="Documento" r:id="rId3" imgW="6210300" imgH="1155700" progId="Word.Document.12">
                  <p:embed/>
                </p:oleObj>
              </mc:Choice>
              <mc:Fallback>
                <p:oleObj name="Documento" r:id="rId3" imgW="6210300" imgH="115570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85800" y="2362200"/>
                        <a:ext cx="16788285" cy="3124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522073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6589</TotalTime>
  <Words>582</Words>
  <Application>Microsoft Macintosh PowerPoint</Application>
  <PresentationFormat>Personalizado</PresentationFormat>
  <Paragraphs>89</Paragraphs>
  <Slides>18</Slides>
  <Notes>8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18</vt:i4>
      </vt:variant>
    </vt:vector>
  </HeadingPairs>
  <TitlesOfParts>
    <vt:vector size="20" baseType="lpstr">
      <vt:lpstr>Office Theme</vt:lpstr>
      <vt:lpstr>Documento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One Health as an emerging focus area for Una Europa</vt:lpstr>
      <vt:lpstr>VISION AND MISSION</vt:lpstr>
      <vt:lpstr>WORK PACKAGES</vt:lpstr>
      <vt:lpstr>Time frame for UNAOH activites</vt:lpstr>
      <vt:lpstr>WP2 (Research)</vt:lpstr>
      <vt:lpstr>Una Europa DocProg: provide 45 Early Stage Researchers (ESRs) with the unique opportunity to access a large pool of high-quality interdisciplinary research options that cannot be offered by one university alone (‘Team Science’ approach). Topics: Cultural Heritage (CH) and One Health (OH).</vt:lpstr>
      <vt:lpstr>Presentación de PowerPoint</vt:lpstr>
      <vt:lpstr>Presentación de PowerPoint</vt:lpstr>
      <vt:lpstr>Presentación de PowerPoint</vt:lpstr>
      <vt:lpstr>Timeline of UNA-OH beyond the seed funding phase  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1Europe</dc:title>
  <dc:creator>BEGOÑA GARCÍA GRECIANO</dc:creator>
  <cp:lastModifiedBy>José R Regueiro</cp:lastModifiedBy>
  <cp:revision>35</cp:revision>
  <dcterms:created xsi:type="dcterms:W3CDTF">2020-10-23T09:03:48Z</dcterms:created>
  <dcterms:modified xsi:type="dcterms:W3CDTF">2020-11-27T19:13:12Z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2020-10-09T00:00:00Z</vt:filetime>
  </property>
  <property fmtid="{D5CDD505-2E9C-101B-9397-08002B2CF9AE}" pid="3" name="LastSaved">
    <vt:filetime>2020-10-23T00:00:00Z</vt:filetime>
  </property>
</Properties>
</file>