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7" r:id="rId2"/>
    <p:sldId id="256" r:id="rId3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205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31" autoAdjust="0"/>
    <p:restoredTop sz="82781" autoAdjust="0"/>
  </p:normalViewPr>
  <p:slideViewPr>
    <p:cSldViewPr snapToGrid="0" showGuides="1">
      <p:cViewPr varScale="1">
        <p:scale>
          <a:sx n="88" d="100"/>
          <a:sy n="88" d="100"/>
        </p:scale>
        <p:origin x="-632" y="-104"/>
      </p:cViewPr>
      <p:guideLst>
        <p:guide orient="horz" pos="2205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5" Type="http://schemas.openxmlformats.org/officeDocument/2006/relationships/printerSettings" Target="printerSettings/printerSettings1.bin"/><Relationship Id="rId6" Type="http://schemas.openxmlformats.org/officeDocument/2006/relationships/presProps" Target="presProps.xml"/><Relationship Id="rId7" Type="http://schemas.openxmlformats.org/officeDocument/2006/relationships/viewProps" Target="viewProps.xml"/><Relationship Id="rId8" Type="http://schemas.openxmlformats.org/officeDocument/2006/relationships/theme" Target="theme/theme1.xml"/><Relationship Id="rId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0885C4-5281-7348-8237-5EE2D8D93013}" type="datetimeFigureOut">
              <a:rPr lang="es-ES" smtClean="0"/>
              <a:t>27/01/21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A51839-16E7-CA4C-A896-3275D2B02A7B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813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ES" dirty="0" smtClean="0"/>
              <a:t>Informaci</a:t>
            </a:r>
            <a:r>
              <a:rPr lang="es-ES" dirty="0" smtClean="0"/>
              <a:t>ón facilitada por Ángeles Vicente, coordinadora</a:t>
            </a:r>
            <a:r>
              <a:rPr lang="es-ES" baseline="0" dirty="0" smtClean="0"/>
              <a:t> del programa de doctorado de Biomedicina, 27 ene 2021</a:t>
            </a:r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A51839-16E7-CA4C-A896-3275D2B02A7B}" type="slidenum">
              <a:rPr lang="es-ES" smtClean="0"/>
              <a:t>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07161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mtClean="0"/>
              <a:t>Información facilitada por Ángeles Vicente, coordinadora</a:t>
            </a:r>
            <a:r>
              <a:rPr lang="es-ES" baseline="0" smtClean="0"/>
              <a:t> del programa de doctorado de Biomedicina, 27 ene 2021</a:t>
            </a:r>
            <a:endParaRPr lang="es-ES" smtClean="0"/>
          </a:p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A51839-16E7-CA4C-A896-3275D2B02A7B}" type="slidenum">
              <a:rPr lang="es-ES" smtClean="0"/>
              <a:t>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949514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F8FDC-2E38-4038-ADCC-F744C7F5FD65}" type="datetimeFigureOut">
              <a:rPr lang="es-ES" smtClean="0"/>
              <a:t>27/01/21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225C8-BE79-4232-AAA3-AAE642C629A4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448382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F8FDC-2E38-4038-ADCC-F744C7F5FD65}" type="datetimeFigureOut">
              <a:rPr lang="es-ES" smtClean="0"/>
              <a:t>27/01/21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225C8-BE79-4232-AAA3-AAE642C629A4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381187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F8FDC-2E38-4038-ADCC-F744C7F5FD65}" type="datetimeFigureOut">
              <a:rPr lang="es-ES" smtClean="0"/>
              <a:t>27/01/21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225C8-BE79-4232-AAA3-AAE642C629A4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91125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F8FDC-2E38-4038-ADCC-F744C7F5FD65}" type="datetimeFigureOut">
              <a:rPr lang="es-ES" smtClean="0"/>
              <a:t>27/01/21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225C8-BE79-4232-AAA3-AAE642C629A4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541924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F8FDC-2E38-4038-ADCC-F744C7F5FD65}" type="datetimeFigureOut">
              <a:rPr lang="es-ES" smtClean="0"/>
              <a:t>27/01/21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225C8-BE79-4232-AAA3-AAE642C629A4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217560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F8FDC-2E38-4038-ADCC-F744C7F5FD65}" type="datetimeFigureOut">
              <a:rPr lang="es-ES" smtClean="0"/>
              <a:t>27/01/21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225C8-BE79-4232-AAA3-AAE642C629A4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166936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F8FDC-2E38-4038-ADCC-F744C7F5FD65}" type="datetimeFigureOut">
              <a:rPr lang="es-ES" smtClean="0"/>
              <a:t>27/01/21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225C8-BE79-4232-AAA3-AAE642C629A4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748708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F8FDC-2E38-4038-ADCC-F744C7F5FD65}" type="datetimeFigureOut">
              <a:rPr lang="es-ES" smtClean="0"/>
              <a:t>27/01/21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225C8-BE79-4232-AAA3-AAE642C629A4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823574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F8FDC-2E38-4038-ADCC-F744C7F5FD65}" type="datetimeFigureOut">
              <a:rPr lang="es-ES" smtClean="0"/>
              <a:t>27/01/21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225C8-BE79-4232-AAA3-AAE642C629A4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1973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F8FDC-2E38-4038-ADCC-F744C7F5FD65}" type="datetimeFigureOut">
              <a:rPr lang="es-ES" smtClean="0"/>
              <a:t>27/01/21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225C8-BE79-4232-AAA3-AAE642C629A4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460357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F8FDC-2E38-4038-ADCC-F744C7F5FD65}" type="datetimeFigureOut">
              <a:rPr lang="es-ES" smtClean="0"/>
              <a:t>27/01/21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225C8-BE79-4232-AAA3-AAE642C629A4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798558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6F8FDC-2E38-4038-ADCC-F744C7F5FD65}" type="datetimeFigureOut">
              <a:rPr lang="es-ES" smtClean="0"/>
              <a:t>27/01/21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2225C8-BE79-4232-AAA3-AAE642C629A4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9414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768824" y="1479729"/>
            <a:ext cx="6096000" cy="424731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u="sng" dirty="0" smtClean="0"/>
              <a:t>CALIFICACIÓN A.</a:t>
            </a:r>
            <a:r>
              <a:rPr lang="es-ES" dirty="0" smtClean="0"/>
              <a:t> Dirección relevante (máximo dos directores) de al menos 5 tesis doctorales con resultados publicados en revistas indexadas en el JCR.</a:t>
            </a:r>
          </a:p>
          <a:p>
            <a:endParaRPr lang="es-ES" dirty="0" smtClean="0"/>
          </a:p>
          <a:p>
            <a:endParaRPr lang="es-ES" dirty="0"/>
          </a:p>
          <a:p>
            <a:r>
              <a:rPr lang="es-ES" b="1" u="sng" dirty="0" smtClean="0"/>
              <a:t>CALIFICACIÓN B.</a:t>
            </a:r>
            <a:r>
              <a:rPr lang="es-ES" dirty="0" smtClean="0"/>
              <a:t> Dirección relevante (máximo dos directores) de 2 tesis doctorales con resultados de calidad acreditada, con publicaciones derivadas en revistas recogidas en el JCR.</a:t>
            </a:r>
          </a:p>
          <a:p>
            <a:endParaRPr lang="es-ES" dirty="0" smtClean="0"/>
          </a:p>
          <a:p>
            <a:endParaRPr lang="es-ES" dirty="0"/>
          </a:p>
          <a:p>
            <a:r>
              <a:rPr lang="es-ES" b="1" u="sng" dirty="0" smtClean="0"/>
              <a:t>CALIFICACIÓN C.</a:t>
            </a:r>
            <a:r>
              <a:rPr lang="es-ES" dirty="0" smtClean="0"/>
              <a:t> Dirección de tesis doctorales: 1 tesis dirigida o codirigida por uno o dos directores. A las tesis doctorales con tres directores o más se les aplicará un factor corrector de 0,5. Si se duplica el mérito, se duplica igualmente su valoración hasta un máximo de 2 méritos. </a:t>
            </a:r>
            <a:endParaRPr lang="es-ES" dirty="0"/>
          </a:p>
        </p:txBody>
      </p:sp>
      <p:sp>
        <p:nvSpPr>
          <p:cNvPr id="5" name="Rectángulo 4"/>
          <p:cNvSpPr/>
          <p:nvPr/>
        </p:nvSpPr>
        <p:spPr>
          <a:xfrm>
            <a:off x="477657" y="173588"/>
            <a:ext cx="34920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>
                <a:solidFill>
                  <a:srgbClr val="FF0000"/>
                </a:solidFill>
              </a:rPr>
              <a:t>AREA: Biología Celular y Molecular</a:t>
            </a:r>
            <a:endParaRPr lang="es-ES" b="1" dirty="0">
              <a:solidFill>
                <a:srgbClr val="FF0000"/>
              </a:solidFill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7451676" y="1372901"/>
            <a:ext cx="421715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/>
              <a:t>Dirección, de al menos, 1 tesis doctoral con repercusión científica acreditada (publicaciones derivadas en revistas del JCR)</a:t>
            </a:r>
            <a:endParaRPr lang="es-ES" dirty="0"/>
          </a:p>
        </p:txBody>
      </p:sp>
      <p:sp>
        <p:nvSpPr>
          <p:cNvPr id="7" name="Rectángulo 6"/>
          <p:cNvSpPr/>
          <p:nvPr/>
        </p:nvSpPr>
        <p:spPr>
          <a:xfrm>
            <a:off x="7369791" y="2752970"/>
            <a:ext cx="466298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/>
              <a:t>Dirección de 1 tesis doctoral, con un máximo de dos directores, con resultados de calidad acreditada, con publicaciones derivadas en revistas recogidas en el JCR</a:t>
            </a:r>
            <a:endParaRPr lang="es-ES" dirty="0"/>
          </a:p>
        </p:txBody>
      </p:sp>
      <p:sp>
        <p:nvSpPr>
          <p:cNvPr id="8" name="Rectángulo 7"/>
          <p:cNvSpPr/>
          <p:nvPr/>
        </p:nvSpPr>
        <p:spPr>
          <a:xfrm>
            <a:off x="7369791" y="4196307"/>
            <a:ext cx="44992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/>
              <a:t>Dirección de 1 tesis doctoral, con un máximo de dos directores, computará como 2 méritos. Con más de dos directores, computará como 1 mérito.</a:t>
            </a:r>
            <a:endParaRPr lang="es-ES" dirty="0"/>
          </a:p>
        </p:txBody>
      </p:sp>
      <p:sp>
        <p:nvSpPr>
          <p:cNvPr id="10" name="CuadroTexto 9"/>
          <p:cNvSpPr txBox="1"/>
          <p:nvPr/>
        </p:nvSpPr>
        <p:spPr>
          <a:xfrm>
            <a:off x="8188532" y="641992"/>
            <a:ext cx="27434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u="sng" dirty="0" smtClean="0"/>
              <a:t>TITULAR DE UNIVERSIDAD </a:t>
            </a:r>
            <a:endParaRPr lang="es-ES" b="1" u="sng" dirty="0"/>
          </a:p>
        </p:txBody>
      </p:sp>
      <p:sp>
        <p:nvSpPr>
          <p:cNvPr id="11" name="CuadroTexto 10"/>
          <p:cNvSpPr txBox="1"/>
          <p:nvPr/>
        </p:nvSpPr>
        <p:spPr>
          <a:xfrm>
            <a:off x="2117555" y="641992"/>
            <a:ext cx="32539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u="sng" dirty="0" smtClean="0"/>
              <a:t>CATEDRÁTICO DE UNIVERSIDAD </a:t>
            </a:r>
            <a:endParaRPr lang="es-ES" b="1" u="sng" dirty="0"/>
          </a:p>
        </p:txBody>
      </p:sp>
    </p:spTree>
    <p:extLst>
      <p:ext uri="{BB962C8B-B14F-4D97-AF65-F5344CB8AC3E}">
        <p14:creationId xmlns:p14="http://schemas.microsoft.com/office/powerpoint/2010/main" val="30690236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3"/>
          <a:srcRect l="12065" t="32976" r="14825" b="25420"/>
          <a:stretch/>
        </p:blipFill>
        <p:spPr>
          <a:xfrm>
            <a:off x="1064524" y="211962"/>
            <a:ext cx="9512491" cy="3043451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4"/>
          <a:srcRect l="14179" t="39505" r="13550" b="33443"/>
          <a:stretch/>
        </p:blipFill>
        <p:spPr>
          <a:xfrm>
            <a:off x="1173708" y="4312692"/>
            <a:ext cx="9857258" cy="2074460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7779224" y="286603"/>
            <a:ext cx="32010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u="sng" dirty="0" smtClean="0">
                <a:solidFill>
                  <a:srgbClr val="FF0000"/>
                </a:solidFill>
              </a:rPr>
              <a:t>CATEDRÁTICO DE UNIVERSIDAD</a:t>
            </a:r>
            <a:endParaRPr lang="es-ES" b="1" u="sng" dirty="0">
              <a:solidFill>
                <a:srgbClr val="FF0000"/>
              </a:solidFill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204717" y="27296"/>
            <a:ext cx="13900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rgbClr val="FF0000"/>
                </a:solidFill>
              </a:rPr>
              <a:t>AREA SALUD</a:t>
            </a:r>
            <a:endParaRPr lang="es-ES" b="1" dirty="0">
              <a:solidFill>
                <a:srgbClr val="FF0000"/>
              </a:solidFill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4449047" y="3810927"/>
            <a:ext cx="27434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u="sng" dirty="0" smtClean="0">
                <a:solidFill>
                  <a:srgbClr val="FF0000"/>
                </a:solidFill>
              </a:rPr>
              <a:t>TITULAR  DE UNIVERSIDAD</a:t>
            </a:r>
            <a:endParaRPr lang="es-ES" b="1" u="sng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2896504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245</Words>
  <Application>Microsoft Macintosh PowerPoint</Application>
  <PresentationFormat>Personalizado</PresentationFormat>
  <Paragraphs>20</Paragraphs>
  <Slides>2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3" baseType="lpstr">
      <vt:lpstr>Tema de Office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AAA</dc:creator>
  <cp:lastModifiedBy>José R Regueiro</cp:lastModifiedBy>
  <cp:revision>7</cp:revision>
  <dcterms:created xsi:type="dcterms:W3CDTF">2021-01-27T16:18:44Z</dcterms:created>
  <dcterms:modified xsi:type="dcterms:W3CDTF">2021-01-27T20:26:12Z</dcterms:modified>
</cp:coreProperties>
</file>